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1" r:id="rId2"/>
    <p:sldId id="265" r:id="rId3"/>
    <p:sldId id="283" r:id="rId4"/>
    <p:sldId id="274" r:id="rId5"/>
    <p:sldId id="279" r:id="rId6"/>
    <p:sldId id="284" r:id="rId7"/>
    <p:sldId id="28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a Esmine Ibsen" initials="KEI" lastIdx="1" clrIdx="0">
    <p:extLst>
      <p:ext uri="{19B8F6BF-5375-455C-9EA6-DF929625EA0E}">
        <p15:presenceInfo xmlns:p15="http://schemas.microsoft.com/office/powerpoint/2012/main" userId="Karina Esmine Ib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EF5A57-99AF-43F6-888F-3614672EA4C0}" v="382" dt="2021-12-01T07:49:05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yst layout 1 - Markerin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690" autoAdjust="0"/>
  </p:normalViewPr>
  <p:slideViewPr>
    <p:cSldViewPr snapToGrid="0">
      <p:cViewPr>
        <p:scale>
          <a:sx n="75" d="100"/>
          <a:sy n="75" d="100"/>
        </p:scale>
        <p:origin x="9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Magelund" userId="e90a0eef7b2e754f" providerId="LiveId" clId="{35EF5A57-99AF-43F6-888F-3614672EA4C0}"/>
    <pc:docChg chg="custSel modSld">
      <pc:chgData name="Marie Magelund" userId="e90a0eef7b2e754f" providerId="LiveId" clId="{35EF5A57-99AF-43F6-888F-3614672EA4C0}" dt="2021-12-01T07:50:11.407" v="602" actId="207"/>
      <pc:docMkLst>
        <pc:docMk/>
      </pc:docMkLst>
      <pc:sldChg chg="modSp mod">
        <pc:chgData name="Marie Magelund" userId="e90a0eef7b2e754f" providerId="LiveId" clId="{35EF5A57-99AF-43F6-888F-3614672EA4C0}" dt="2021-12-01T07:49:27.374" v="601" actId="20577"/>
        <pc:sldMkLst>
          <pc:docMk/>
          <pc:sldMk cId="2906207469" sldId="261"/>
        </pc:sldMkLst>
        <pc:spChg chg="mod">
          <ac:chgData name="Marie Magelund" userId="e90a0eef7b2e754f" providerId="LiveId" clId="{35EF5A57-99AF-43F6-888F-3614672EA4C0}" dt="2021-12-01T07:49:27.374" v="601" actId="20577"/>
          <ac:spMkLst>
            <pc:docMk/>
            <pc:sldMk cId="2906207469" sldId="261"/>
            <ac:spMk id="3" creationId="{00000000-0000-0000-0000-000000000000}"/>
          </ac:spMkLst>
        </pc:spChg>
      </pc:sldChg>
      <pc:sldChg chg="modSp mod">
        <pc:chgData name="Marie Magelund" userId="e90a0eef7b2e754f" providerId="LiveId" clId="{35EF5A57-99AF-43F6-888F-3614672EA4C0}" dt="2021-12-01T07:39:33.913" v="199" actId="20577"/>
        <pc:sldMkLst>
          <pc:docMk/>
          <pc:sldMk cId="4235788393" sldId="274"/>
        </pc:sldMkLst>
        <pc:spChg chg="mod">
          <ac:chgData name="Marie Magelund" userId="e90a0eef7b2e754f" providerId="LiveId" clId="{35EF5A57-99AF-43F6-888F-3614672EA4C0}" dt="2021-12-01T07:39:33.913" v="199" actId="20577"/>
          <ac:spMkLst>
            <pc:docMk/>
            <pc:sldMk cId="4235788393" sldId="274"/>
            <ac:spMk id="2" creationId="{4CB6E49E-5E55-4208-89FE-C4BAD4B1D5A3}"/>
          </ac:spMkLst>
        </pc:spChg>
      </pc:sldChg>
      <pc:sldChg chg="modSp">
        <pc:chgData name="Marie Magelund" userId="e90a0eef7b2e754f" providerId="LiveId" clId="{35EF5A57-99AF-43F6-888F-3614672EA4C0}" dt="2021-12-01T07:39:57.148" v="227" actId="20577"/>
        <pc:sldMkLst>
          <pc:docMk/>
          <pc:sldMk cId="1556057487" sldId="279"/>
        </pc:sldMkLst>
        <pc:spChg chg="mod">
          <ac:chgData name="Marie Magelund" userId="e90a0eef7b2e754f" providerId="LiveId" clId="{35EF5A57-99AF-43F6-888F-3614672EA4C0}" dt="2021-12-01T07:39:57.148" v="227" actId="20577"/>
          <ac:spMkLst>
            <pc:docMk/>
            <pc:sldMk cId="1556057487" sldId="279"/>
            <ac:spMk id="155" creationId="{00000000-0000-0000-0000-000000000000}"/>
          </ac:spMkLst>
        </pc:spChg>
      </pc:sldChg>
      <pc:sldChg chg="modSp mod modAnim">
        <pc:chgData name="Marie Magelund" userId="e90a0eef7b2e754f" providerId="LiveId" clId="{35EF5A57-99AF-43F6-888F-3614672EA4C0}" dt="2021-12-01T07:49:05.279" v="591" actId="20577"/>
        <pc:sldMkLst>
          <pc:docMk/>
          <pc:sldMk cId="825511335" sldId="281"/>
        </pc:sldMkLst>
        <pc:spChg chg="mod">
          <ac:chgData name="Marie Magelund" userId="e90a0eef7b2e754f" providerId="LiveId" clId="{35EF5A57-99AF-43F6-888F-3614672EA4C0}" dt="2021-12-01T07:49:05.279" v="591" actId="20577"/>
          <ac:spMkLst>
            <pc:docMk/>
            <pc:sldMk cId="825511335" sldId="281"/>
            <ac:spMk id="6" creationId="{00000000-0000-0000-0000-000000000000}"/>
          </ac:spMkLst>
        </pc:spChg>
      </pc:sldChg>
      <pc:sldChg chg="modSp mod">
        <pc:chgData name="Marie Magelund" userId="e90a0eef7b2e754f" providerId="LiveId" clId="{35EF5A57-99AF-43F6-888F-3614672EA4C0}" dt="2021-12-01T07:50:11.407" v="602" actId="207"/>
        <pc:sldMkLst>
          <pc:docMk/>
          <pc:sldMk cId="2003768435" sldId="283"/>
        </pc:sldMkLst>
        <pc:graphicFrameChg chg="modGraphic">
          <ac:chgData name="Marie Magelund" userId="e90a0eef7b2e754f" providerId="LiveId" clId="{35EF5A57-99AF-43F6-888F-3614672EA4C0}" dt="2021-12-01T07:50:11.407" v="602" actId="207"/>
          <ac:graphicFrameMkLst>
            <pc:docMk/>
            <pc:sldMk cId="2003768435" sldId="283"/>
            <ac:graphicFrameMk id="4" creationId="{00000000-0000-0000-0000-000000000000}"/>
          </ac:graphicFrameMkLst>
        </pc:graphicFrameChg>
      </pc:sldChg>
      <pc:sldChg chg="modSp mod">
        <pc:chgData name="Marie Magelund" userId="e90a0eef7b2e754f" providerId="LiveId" clId="{35EF5A57-99AF-43F6-888F-3614672EA4C0}" dt="2021-12-01T07:46:38.428" v="238" actId="20577"/>
        <pc:sldMkLst>
          <pc:docMk/>
          <pc:sldMk cId="879688198" sldId="284"/>
        </pc:sldMkLst>
        <pc:graphicFrameChg chg="mod modGraphic">
          <ac:chgData name="Marie Magelund" userId="e90a0eef7b2e754f" providerId="LiveId" clId="{35EF5A57-99AF-43F6-888F-3614672EA4C0}" dt="2021-12-01T07:46:38.428" v="238" actId="20577"/>
          <ac:graphicFrameMkLst>
            <pc:docMk/>
            <pc:sldMk cId="879688198" sldId="284"/>
            <ac:graphicFrameMk id="4" creationId="{80CF0298-6E9E-894D-AF80-7A3516EBFE4D}"/>
          </ac:graphicFrameMkLst>
        </pc:graphicFrameChg>
      </pc:sldChg>
    </pc:docChg>
  </pc:docChgLst>
  <pc:docChgLst>
    <pc:chgData name="Nicoline Hansen" userId="k8eL2IbtDn5tqsVosT+P2WZ56/qC/b28L5yfYFrlsWs=" providerId="None" clId="Web-{D076D2EC-7BAA-4F54-8BC8-AED4C2E9B298}"/>
    <pc:docChg chg="modSld">
      <pc:chgData name="Nicoline Hansen" userId="k8eL2IbtDn5tqsVosT+P2WZ56/qC/b28L5yfYFrlsWs=" providerId="None" clId="Web-{D076D2EC-7BAA-4F54-8BC8-AED4C2E9B298}" dt="2021-01-14T07:49:41.977" v="48" actId="20577"/>
      <pc:docMkLst>
        <pc:docMk/>
      </pc:docMkLst>
      <pc:sldChg chg="modSp">
        <pc:chgData name="Nicoline Hansen" userId="k8eL2IbtDn5tqsVosT+P2WZ56/qC/b28L5yfYFrlsWs=" providerId="None" clId="Web-{D076D2EC-7BAA-4F54-8BC8-AED4C2E9B298}" dt="2021-01-14T07:49:41.977" v="48" actId="20577"/>
        <pc:sldMkLst>
          <pc:docMk/>
          <pc:sldMk cId="825511335" sldId="281"/>
        </pc:sldMkLst>
        <pc:spChg chg="mod">
          <ac:chgData name="Nicoline Hansen" userId="k8eL2IbtDn5tqsVosT+P2WZ56/qC/b28L5yfYFrlsWs=" providerId="None" clId="Web-{D076D2EC-7BAA-4F54-8BC8-AED4C2E9B298}" dt="2021-01-14T07:49:41.977" v="48" actId="20577"/>
          <ac:spMkLst>
            <pc:docMk/>
            <pc:sldMk cId="825511335" sldId="281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7B968-1DDD-4341-AEEC-85074B5B00CB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8CBCF-E6AF-435F-96AC-46F785CDCC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708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50000"/>
              </a:lnSpc>
              <a:buClr>
                <a:srgbClr val="667481"/>
              </a:buClr>
              <a:buSzPct val="100000"/>
            </a:pPr>
            <a:endParaRPr lang="da-DK" dirty="0">
              <a:solidFill>
                <a:schemeClr val="accent3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CBCF-E6AF-435F-96AC-46F785CDCCF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071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76A90C9-783A-4C4E-8934-60725524B7C4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7BC9C21-5596-4D45-B09D-63332B5AC6F5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352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0C9-783A-4C4E-8934-60725524B7C4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9C21-5596-4D45-B09D-63332B5AC6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09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0C9-783A-4C4E-8934-60725524B7C4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9C21-5596-4D45-B09D-63332B5AC6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807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0C9-783A-4C4E-8934-60725524B7C4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9C21-5596-4D45-B09D-63332B5AC6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700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0C9-783A-4C4E-8934-60725524B7C4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9C21-5596-4D45-B09D-63332B5AC6F5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570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0C9-783A-4C4E-8934-60725524B7C4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9C21-5596-4D45-B09D-63332B5AC6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351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0C9-783A-4C4E-8934-60725524B7C4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9C21-5596-4D45-B09D-63332B5AC6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962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0C9-783A-4C4E-8934-60725524B7C4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9C21-5596-4D45-B09D-63332B5AC6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186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0C9-783A-4C4E-8934-60725524B7C4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9C21-5596-4D45-B09D-63332B5AC6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13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0C9-783A-4C4E-8934-60725524B7C4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9C21-5596-4D45-B09D-63332B5AC6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336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0C9-783A-4C4E-8934-60725524B7C4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9C21-5596-4D45-B09D-63332B5AC6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11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76A90C9-783A-4C4E-8934-60725524B7C4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7BC9C21-5596-4D45-B09D-63332B5AC6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720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udvejl-filosofi@hum.aau.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lledresultat for philosophy">
            <a:extLst>
              <a:ext uri="{FF2B5EF4-FFF2-40B4-BE49-F238E27FC236}">
                <a16:creationId xmlns:a16="http://schemas.microsoft.com/office/drawing/2014/main" id="{4037C395-9210-47E3-9806-FF6B14E5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8" b="99256" l="3200" r="90000">
                        <a14:foregroundMark x1="12900" y1="96774" x2="12900" y2="96774"/>
                        <a14:foregroundMark x1="54400" y1="82382" x2="54400" y2="82382"/>
                        <a14:foregroundMark x1="58800" y1="93052" x2="58800" y2="93052"/>
                        <a14:backgroundMark x1="56200" y1="62283" x2="77300" y2="74442"/>
                        <a14:backgroundMark x1="62800" y1="93300" x2="94100" y2="91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741" y="1701209"/>
            <a:ext cx="12796006" cy="51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0" y="4193038"/>
            <a:ext cx="12192000" cy="2179627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0179" y="1452453"/>
            <a:ext cx="9418320" cy="4041648"/>
          </a:xfrm>
        </p:spPr>
        <p:txBody>
          <a:bodyPr/>
          <a:lstStyle/>
          <a:p>
            <a:r>
              <a:rPr lang="da-DK" dirty="0"/>
              <a:t>Anvendt Filosofi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910179" y="5494101"/>
            <a:ext cx="10987654" cy="1691640"/>
          </a:xfrm>
        </p:spPr>
        <p:txBody>
          <a:bodyPr/>
          <a:lstStyle/>
          <a:p>
            <a:r>
              <a:rPr lang="da-DK" dirty="0"/>
              <a:t>Kandidat- og sidefagsdag, december 2021</a:t>
            </a:r>
          </a:p>
        </p:txBody>
      </p:sp>
    </p:spTree>
    <p:extLst>
      <p:ext uri="{BB962C8B-B14F-4D97-AF65-F5344CB8AC3E}">
        <p14:creationId xmlns:p14="http://schemas.microsoft.com/office/powerpoint/2010/main" val="290620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550970" y="532022"/>
            <a:ext cx="5545030" cy="6400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Hvad er Anvendt filosofi?</a:t>
            </a:r>
          </a:p>
          <a:p>
            <a:r>
              <a:rPr lang="da-DK" sz="2000" b="1" dirty="0">
                <a:solidFill>
                  <a:schemeClr val="bg1">
                    <a:lumMod val="95000"/>
                  </a:schemeClr>
                </a:solidFill>
              </a:rPr>
              <a:t>Hvad er Filosofi?</a:t>
            </a:r>
            <a:endParaRPr lang="da-DK" b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De vigtigste grundlæggende spørgsmål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>
                    <a:lumMod val="95000"/>
                  </a:schemeClr>
                </a:solidFill>
              </a:rPr>
              <a:t>Mange filosofiske retninger</a:t>
            </a:r>
            <a:endParaRPr lang="da-DK" sz="1600" dirty="0">
              <a:solidFill>
                <a:schemeClr val="bg1">
                  <a:lumMod val="95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Filosofihistorie:  Fortidens filosoffer i en nutidig kontekst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Etik: Hvad er det gode liv?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Logik: Hvad er en sand sætning og god argumentation?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a-DK" b="1" dirty="0">
                <a:solidFill>
                  <a:schemeClr val="bg1">
                    <a:lumMod val="95000"/>
                  </a:schemeClr>
                </a:solidFill>
              </a:rPr>
              <a:t>Hvad er Anvendt Filosofi?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>
                    <a:lumMod val="95000"/>
                  </a:schemeClr>
                </a:solidFill>
              </a:rPr>
              <a:t>Anvendelsesaspektet (PBL), brug af cases, workshops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>
                    <a:lumMod val="95000"/>
                  </a:schemeClr>
                </a:solidFill>
              </a:rPr>
              <a:t>Kombination af praksis og teori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>
                    <a:lumMod val="95000"/>
                  </a:schemeClr>
                </a:solidFill>
              </a:rPr>
              <a:t>Praksisfelter: Læring, sundhed, teknologi, organisation, ledelse, bæredygtighed, politik osv.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>
                    <a:lumMod val="95000"/>
                  </a:schemeClr>
                </a:solidFill>
              </a:rPr>
              <a:t>Refleksion og kritisk sans </a:t>
            </a:r>
          </a:p>
          <a:p>
            <a:pPr>
              <a:lnSpc>
                <a:spcPct val="150000"/>
              </a:lnSpc>
            </a:pPr>
            <a:endParaRPr lang="da-DK" sz="1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Billedresultat for applied philosoph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62" l="2602" r="95772">
                        <a14:foregroundMark x1="10894" y1="1382" x2="4553" y2="17051"/>
                        <a14:foregroundMark x1="5203" y1="22120" x2="89756" y2="22350"/>
                        <a14:foregroundMark x1="85041" y1="2074" x2="93984" y2="20737"/>
                        <a14:foregroundMark x1="78699" y1="11060" x2="17724" y2="12903"/>
                        <a14:foregroundMark x1="14797" y1="5069" x2="77886" y2="3917"/>
                        <a14:foregroundMark x1="82602" y1="7834" x2="81463" y2="4378"/>
                        <a14:foregroundMark x1="70732" y1="26267" x2="27154" y2="27419"/>
                        <a14:foregroundMark x1="20325" y1="16359" x2="59024" y2="14747"/>
                        <a14:foregroundMark x1="55935" y1="25346" x2="71545" y2="54608"/>
                        <a14:foregroundMark x1="68455" y1="68203" x2="39512" y2="42396"/>
                        <a14:foregroundMark x1="62602" y1="72350" x2="39512" y2="45853"/>
                        <a14:foregroundMark x1="62602" y1="50922" x2="55935" y2="31106"/>
                        <a14:foregroundMark x1="10894" y1="3456" x2="24065" y2="1382"/>
                        <a14:foregroundMark x1="89268" y1="2074" x2="95122" y2="14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99" y="2887399"/>
            <a:ext cx="6273857" cy="44274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Kombinationstegning: figur 6"/>
          <p:cNvSpPr/>
          <p:nvPr/>
        </p:nvSpPr>
        <p:spPr>
          <a:xfrm>
            <a:off x="6981369" y="2707730"/>
            <a:ext cx="4180114" cy="203200"/>
          </a:xfrm>
          <a:custGeom>
            <a:avLst/>
            <a:gdLst>
              <a:gd name="connsiteX0" fmla="*/ 0 w 4180114"/>
              <a:gd name="connsiteY0" fmla="*/ 188686 h 203200"/>
              <a:gd name="connsiteX1" fmla="*/ 478971 w 4180114"/>
              <a:gd name="connsiteY1" fmla="*/ 145143 h 203200"/>
              <a:gd name="connsiteX2" fmla="*/ 1233714 w 4180114"/>
              <a:gd name="connsiteY2" fmla="*/ 116114 h 203200"/>
              <a:gd name="connsiteX3" fmla="*/ 1698171 w 4180114"/>
              <a:gd name="connsiteY3" fmla="*/ 14514 h 203200"/>
              <a:gd name="connsiteX4" fmla="*/ 3149600 w 4180114"/>
              <a:gd name="connsiteY4" fmla="*/ 0 h 203200"/>
              <a:gd name="connsiteX5" fmla="*/ 3962400 w 4180114"/>
              <a:gd name="connsiteY5" fmla="*/ 116114 h 203200"/>
              <a:gd name="connsiteX6" fmla="*/ 4180114 w 4180114"/>
              <a:gd name="connsiteY6" fmla="*/ 203200 h 203200"/>
              <a:gd name="connsiteX7" fmla="*/ 0 w 4180114"/>
              <a:gd name="connsiteY7" fmla="*/ 188686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114" h="203200">
                <a:moveTo>
                  <a:pt x="0" y="188686"/>
                </a:moveTo>
                <a:lnTo>
                  <a:pt x="478971" y="145143"/>
                </a:lnTo>
                <a:lnTo>
                  <a:pt x="1233714" y="116114"/>
                </a:lnTo>
                <a:lnTo>
                  <a:pt x="1698171" y="14514"/>
                </a:lnTo>
                <a:lnTo>
                  <a:pt x="3149600" y="0"/>
                </a:lnTo>
                <a:lnTo>
                  <a:pt x="3962400" y="116114"/>
                </a:lnTo>
                <a:lnTo>
                  <a:pt x="4180114" y="203200"/>
                </a:lnTo>
                <a:lnTo>
                  <a:pt x="0" y="18868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Kombinationstegning: figur 5"/>
          <p:cNvSpPr/>
          <p:nvPr/>
        </p:nvSpPr>
        <p:spPr>
          <a:xfrm>
            <a:off x="6705598" y="2675426"/>
            <a:ext cx="4731657" cy="275771"/>
          </a:xfrm>
          <a:custGeom>
            <a:avLst/>
            <a:gdLst>
              <a:gd name="connsiteX0" fmla="*/ 0 w 4731657"/>
              <a:gd name="connsiteY0" fmla="*/ 261257 h 275771"/>
              <a:gd name="connsiteX1" fmla="*/ 72571 w 4731657"/>
              <a:gd name="connsiteY1" fmla="*/ 246743 h 275771"/>
              <a:gd name="connsiteX2" fmla="*/ 130629 w 4731657"/>
              <a:gd name="connsiteY2" fmla="*/ 232228 h 275771"/>
              <a:gd name="connsiteX3" fmla="*/ 232229 w 4731657"/>
              <a:gd name="connsiteY3" fmla="*/ 217714 h 275771"/>
              <a:gd name="connsiteX4" fmla="*/ 566057 w 4731657"/>
              <a:gd name="connsiteY4" fmla="*/ 188685 h 275771"/>
              <a:gd name="connsiteX5" fmla="*/ 609600 w 4731657"/>
              <a:gd name="connsiteY5" fmla="*/ 174171 h 275771"/>
              <a:gd name="connsiteX6" fmla="*/ 1016000 w 4731657"/>
              <a:gd name="connsiteY6" fmla="*/ 174171 h 275771"/>
              <a:gd name="connsiteX7" fmla="*/ 1306286 w 4731657"/>
              <a:gd name="connsiteY7" fmla="*/ 159657 h 275771"/>
              <a:gd name="connsiteX8" fmla="*/ 1349829 w 4731657"/>
              <a:gd name="connsiteY8" fmla="*/ 145143 h 275771"/>
              <a:gd name="connsiteX9" fmla="*/ 1553029 w 4731657"/>
              <a:gd name="connsiteY9" fmla="*/ 130628 h 275771"/>
              <a:gd name="connsiteX10" fmla="*/ 1828800 w 4731657"/>
              <a:gd name="connsiteY10" fmla="*/ 72571 h 275771"/>
              <a:gd name="connsiteX11" fmla="*/ 1973943 w 4731657"/>
              <a:gd name="connsiteY11" fmla="*/ 43543 h 275771"/>
              <a:gd name="connsiteX12" fmla="*/ 2612571 w 4731657"/>
              <a:gd name="connsiteY12" fmla="*/ 0 h 275771"/>
              <a:gd name="connsiteX13" fmla="*/ 3425371 w 4731657"/>
              <a:gd name="connsiteY13" fmla="*/ 14514 h 275771"/>
              <a:gd name="connsiteX14" fmla="*/ 3483429 w 4731657"/>
              <a:gd name="connsiteY14" fmla="*/ 29028 h 275771"/>
              <a:gd name="connsiteX15" fmla="*/ 3686629 w 4731657"/>
              <a:gd name="connsiteY15" fmla="*/ 58057 h 275771"/>
              <a:gd name="connsiteX16" fmla="*/ 4034971 w 4731657"/>
              <a:gd name="connsiteY16" fmla="*/ 72571 h 275771"/>
              <a:gd name="connsiteX17" fmla="*/ 4122057 w 4731657"/>
              <a:gd name="connsiteY17" fmla="*/ 101600 h 275771"/>
              <a:gd name="connsiteX18" fmla="*/ 4165600 w 4731657"/>
              <a:gd name="connsiteY18" fmla="*/ 116114 h 275771"/>
              <a:gd name="connsiteX19" fmla="*/ 4267200 w 4731657"/>
              <a:gd name="connsiteY19" fmla="*/ 145143 h 275771"/>
              <a:gd name="connsiteX20" fmla="*/ 4325257 w 4731657"/>
              <a:gd name="connsiteY20" fmla="*/ 174171 h 275771"/>
              <a:gd name="connsiteX21" fmla="*/ 4470400 w 4731657"/>
              <a:gd name="connsiteY21" fmla="*/ 203200 h 275771"/>
              <a:gd name="connsiteX22" fmla="*/ 4601029 w 4731657"/>
              <a:gd name="connsiteY22" fmla="*/ 246743 h 275771"/>
              <a:gd name="connsiteX23" fmla="*/ 4644571 w 4731657"/>
              <a:gd name="connsiteY23" fmla="*/ 261257 h 275771"/>
              <a:gd name="connsiteX24" fmla="*/ 4731657 w 4731657"/>
              <a:gd name="connsiteY24" fmla="*/ 275771 h 27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31657" h="275771">
                <a:moveTo>
                  <a:pt x="0" y="261257"/>
                </a:moveTo>
                <a:cubicBezTo>
                  <a:pt x="24190" y="256419"/>
                  <a:pt x="48489" y="252095"/>
                  <a:pt x="72571" y="246743"/>
                </a:cubicBezTo>
                <a:cubicBezTo>
                  <a:pt x="92044" y="242416"/>
                  <a:pt x="111002" y="235796"/>
                  <a:pt x="130629" y="232228"/>
                </a:cubicBezTo>
                <a:cubicBezTo>
                  <a:pt x="164288" y="226108"/>
                  <a:pt x="198253" y="221711"/>
                  <a:pt x="232229" y="217714"/>
                </a:cubicBezTo>
                <a:cubicBezTo>
                  <a:pt x="350035" y="203855"/>
                  <a:pt x="445791" y="197937"/>
                  <a:pt x="566057" y="188685"/>
                </a:cubicBezTo>
                <a:cubicBezTo>
                  <a:pt x="580571" y="183847"/>
                  <a:pt x="594509" y="176686"/>
                  <a:pt x="609600" y="174171"/>
                </a:cubicBezTo>
                <a:cubicBezTo>
                  <a:pt x="775447" y="146530"/>
                  <a:pt x="814706" y="163577"/>
                  <a:pt x="1016000" y="174171"/>
                </a:cubicBezTo>
                <a:cubicBezTo>
                  <a:pt x="1112762" y="169333"/>
                  <a:pt x="1209767" y="168050"/>
                  <a:pt x="1306286" y="159657"/>
                </a:cubicBezTo>
                <a:cubicBezTo>
                  <a:pt x="1321528" y="158332"/>
                  <a:pt x="1334634" y="146931"/>
                  <a:pt x="1349829" y="145143"/>
                </a:cubicBezTo>
                <a:cubicBezTo>
                  <a:pt x="1417270" y="137209"/>
                  <a:pt x="1485296" y="135466"/>
                  <a:pt x="1553029" y="130628"/>
                </a:cubicBezTo>
                <a:lnTo>
                  <a:pt x="1828800" y="72571"/>
                </a:lnTo>
                <a:cubicBezTo>
                  <a:pt x="1877116" y="62575"/>
                  <a:pt x="1924789" y="47817"/>
                  <a:pt x="1973943" y="43543"/>
                </a:cubicBezTo>
                <a:cubicBezTo>
                  <a:pt x="2409104" y="5702"/>
                  <a:pt x="2196201" y="19827"/>
                  <a:pt x="2612571" y="0"/>
                </a:cubicBezTo>
                <a:lnTo>
                  <a:pt x="3425371" y="14514"/>
                </a:lnTo>
                <a:cubicBezTo>
                  <a:pt x="3445308" y="15179"/>
                  <a:pt x="3463868" y="25116"/>
                  <a:pt x="3483429" y="29028"/>
                </a:cubicBezTo>
                <a:cubicBezTo>
                  <a:pt x="3528726" y="38088"/>
                  <a:pt x="3647697" y="55624"/>
                  <a:pt x="3686629" y="58057"/>
                </a:cubicBezTo>
                <a:cubicBezTo>
                  <a:pt x="3802617" y="65306"/>
                  <a:pt x="3918857" y="67733"/>
                  <a:pt x="4034971" y="72571"/>
                </a:cubicBezTo>
                <a:lnTo>
                  <a:pt x="4122057" y="101600"/>
                </a:lnTo>
                <a:cubicBezTo>
                  <a:pt x="4136571" y="106438"/>
                  <a:pt x="4150757" y="112403"/>
                  <a:pt x="4165600" y="116114"/>
                </a:cubicBezTo>
                <a:cubicBezTo>
                  <a:pt x="4195069" y="123481"/>
                  <a:pt x="4238043" y="132647"/>
                  <a:pt x="4267200" y="145143"/>
                </a:cubicBezTo>
                <a:cubicBezTo>
                  <a:pt x="4287087" y="153666"/>
                  <a:pt x="4304453" y="168227"/>
                  <a:pt x="4325257" y="174171"/>
                </a:cubicBezTo>
                <a:cubicBezTo>
                  <a:pt x="4372698" y="187725"/>
                  <a:pt x="4423593" y="187598"/>
                  <a:pt x="4470400" y="203200"/>
                </a:cubicBezTo>
                <a:lnTo>
                  <a:pt x="4601029" y="246743"/>
                </a:lnTo>
                <a:cubicBezTo>
                  <a:pt x="4615543" y="251581"/>
                  <a:pt x="4629480" y="258742"/>
                  <a:pt x="4644571" y="261257"/>
                </a:cubicBezTo>
                <a:lnTo>
                  <a:pt x="4731657" y="275771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88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604462" y="457200"/>
            <a:ext cx="10262011" cy="57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Kandidatens opbygning  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73796"/>
              </p:ext>
            </p:extLst>
          </p:nvPr>
        </p:nvGraphicFramePr>
        <p:xfrm>
          <a:off x="804116" y="1318437"/>
          <a:ext cx="9862701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528">
                  <a:extLst>
                    <a:ext uri="{9D8B030D-6E8A-4147-A177-3AD203B41FA5}">
                      <a16:colId xmlns:a16="http://schemas.microsoft.com/office/drawing/2014/main" val="4102779787"/>
                    </a:ext>
                  </a:extLst>
                </a:gridCol>
                <a:gridCol w="6555173">
                  <a:extLst>
                    <a:ext uri="{9D8B030D-6E8A-4147-A177-3AD203B41FA5}">
                      <a16:colId xmlns:a16="http://schemas.microsoft.com/office/drawing/2014/main" val="339349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a-DK" sz="16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algn="ctr"/>
                      <a:endParaRPr lang="da-DK" sz="16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a-DK" sz="1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7. semester </a:t>
                      </a:r>
                    </a:p>
                    <a:p>
                      <a:pPr algn="ctr"/>
                      <a:r>
                        <a:rPr lang="da-DK" sz="1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(Teoretisk semester)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kern="1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b-NO" sz="1600" kern="120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Sprogfilosofi</a:t>
                      </a:r>
                      <a:r>
                        <a:rPr lang="nb-NO" sz="16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(15 ECTS) </a:t>
                      </a:r>
                    </a:p>
                    <a:p>
                      <a:pPr algn="ctr"/>
                      <a:r>
                        <a:rPr lang="nb-NO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Filosofihistorisk </a:t>
                      </a:r>
                      <a:r>
                        <a:rPr lang="nb-NO" sz="16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oversigt</a:t>
                      </a:r>
                      <a:r>
                        <a:rPr lang="nb-NO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(15 ECTS – </a:t>
                      </a:r>
                      <a:r>
                        <a:rPr lang="nb-NO" sz="1600" i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uden</a:t>
                      </a:r>
                      <a:r>
                        <a:rPr lang="nb-NO" sz="1600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60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 i AF</a:t>
                      </a:r>
                      <a:r>
                        <a:rPr lang="nb-NO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a-DK" sz="16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a-DK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Værkslæsning (15 ECTS) – </a:t>
                      </a:r>
                      <a:r>
                        <a:rPr lang="da-DK" sz="1600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 </a:t>
                      </a:r>
                      <a:r>
                        <a:rPr lang="da-DK" sz="160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 i AF)</a:t>
                      </a:r>
                      <a:endParaRPr lang="da-DK" sz="160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a-DK" sz="16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2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a-DK" sz="16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a-DK" sz="1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8. semester</a:t>
                      </a:r>
                      <a:br>
                        <a:rPr lang="da-DK" sz="1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</a:br>
                      <a:r>
                        <a:rPr lang="da-DK" sz="1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(Specialisering)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600" kern="1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a-DK" sz="16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Filosofisk undersøgelse (15 ECTS) </a:t>
                      </a:r>
                    </a:p>
                    <a:p>
                      <a:pPr algn="ctr"/>
                      <a:r>
                        <a:rPr lang="da-DK" sz="16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Specialisering i Anvendt Filosofi – 4 mulige spor (15 ECTS)</a:t>
                      </a:r>
                    </a:p>
                    <a:p>
                      <a:pPr algn="ctr"/>
                      <a:endParaRPr lang="da-DK" sz="16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91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a-DK" sz="16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a-DK" sz="1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9. semester</a:t>
                      </a:r>
                    </a:p>
                    <a:p>
                      <a:pPr algn="ctr"/>
                      <a:r>
                        <a:rPr lang="da-DK" sz="1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(Praksis)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kern="1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b-NO" sz="16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Filosofi i praksis (25 ECTS)</a:t>
                      </a:r>
                      <a:endParaRPr lang="da-DK" sz="1600" kern="1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b-NO" sz="16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Filosoffen i praksis (5 ECTS)</a:t>
                      </a:r>
                      <a:endParaRPr lang="da-DK" sz="1600" kern="1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a-DK" sz="1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endParaRPr lang="da-DK" sz="16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818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a-DK" sz="16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a-DK" sz="1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10. semester 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6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a-DK" sz="16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Speciale (30 ECTS) </a:t>
                      </a:r>
                    </a:p>
                    <a:p>
                      <a:pPr algn="ctr"/>
                      <a:endParaRPr lang="da-DK" sz="16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1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359914" y="1559728"/>
            <a:ext cx="10520737" cy="77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>
              <a:lnSpc>
                <a:spcPct val="150000"/>
              </a:lnSpc>
              <a:buClr>
                <a:srgbClr val="667481"/>
              </a:buClr>
              <a:buSzPct val="100000"/>
            </a:pPr>
            <a:br>
              <a:rPr lang="da-DK" u="sng" dirty="0">
                <a:solidFill>
                  <a:schemeClr val="bg1">
                    <a:lumMod val="95000"/>
                  </a:schemeClr>
                </a:solidFill>
              </a:rPr>
            </a:br>
            <a:endParaRPr lang="da-DK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04463" y="258393"/>
            <a:ext cx="9144000" cy="1301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Specialiseringer – et fag med 4 spor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CB6E49E-5E55-4208-89FE-C4BAD4B1D5A3}"/>
              </a:ext>
            </a:extLst>
          </p:cNvPr>
          <p:cNvSpPr txBox="1"/>
          <p:nvPr/>
        </p:nvSpPr>
        <p:spPr>
          <a:xfrm>
            <a:off x="604463" y="1719384"/>
            <a:ext cx="94624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>
              <a:lnSpc>
                <a:spcPct val="150000"/>
              </a:lnSpc>
              <a:buClr>
                <a:srgbClr val="667481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Politisk og økonomisk filosofi </a:t>
            </a:r>
            <a:b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Demokrati, global retfærdighed, økonomiske styresystemer </a:t>
            </a:r>
          </a:p>
          <a:p>
            <a:pPr marL="298450" indent="-285750">
              <a:lnSpc>
                <a:spcPct val="150000"/>
              </a:lnSpc>
              <a:buClr>
                <a:srgbClr val="667481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Bæredygtigheds- og teknologifilosofi</a:t>
            </a:r>
            <a:b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Bæredygtighedsbegrebet, teknologiudvikling, menneskets forhold til natur og teknologi</a:t>
            </a:r>
          </a:p>
          <a:p>
            <a:pPr marL="298450" indent="-285750">
              <a:lnSpc>
                <a:spcPct val="150000"/>
              </a:lnSpc>
              <a:buClr>
                <a:srgbClr val="667481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Kultur og subjektivitetsfilosofi</a:t>
            </a:r>
            <a:b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Mennesket som kulturvæsen, mennesket som individ, borger, subjekt,  forhold mellem kulturer</a:t>
            </a:r>
          </a:p>
          <a:p>
            <a:pPr marL="298450" indent="-285750">
              <a:lnSpc>
                <a:spcPct val="150000"/>
              </a:lnSpc>
              <a:buClr>
                <a:srgbClr val="667481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Organisations- og dialogfilosofi </a:t>
            </a:r>
            <a:br>
              <a:rPr lang="da-DK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God ledelse, magt og menneskesyn i organisationer, organisatorisk forandring, dialogformer </a:t>
            </a:r>
            <a:br>
              <a:rPr lang="da-DK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da-DK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57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352690" y="1456521"/>
            <a:ext cx="10944070" cy="5347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69900" lvl="1">
              <a:lnSpc>
                <a:spcPct val="150000"/>
              </a:lnSpc>
              <a:buClr>
                <a:srgbClr val="667481"/>
              </a:buClr>
              <a:buSzPct val="100000"/>
            </a:pP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Eksempler på stillinger</a:t>
            </a:r>
          </a:p>
          <a:p>
            <a:pPr marL="755650" lvl="1" indent="-285750">
              <a:lnSpc>
                <a:spcPct val="150000"/>
              </a:lnSpc>
              <a:buClr>
                <a:srgbClr val="667481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Konsulentarbejde v. AAU Karriere, TV2 Nord</a:t>
            </a:r>
          </a:p>
          <a:p>
            <a:pPr marL="755650" lvl="1" indent="-285750">
              <a:lnSpc>
                <a:spcPct val="150000"/>
              </a:lnSpc>
              <a:buClr>
                <a:srgbClr val="667481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HR, marketing og kommunikation v. Børglum Kloster og </a:t>
            </a:r>
            <a:b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Vendsyssel Teater</a:t>
            </a:r>
          </a:p>
          <a:p>
            <a:pPr marL="755650" lvl="1" indent="-285750">
              <a:lnSpc>
                <a:spcPct val="150000"/>
              </a:lnSpc>
              <a:buClr>
                <a:srgbClr val="667481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Etisk og personlig rådgivning v. Psykiatrisk hospital eller Hospice</a:t>
            </a:r>
          </a:p>
          <a:p>
            <a:pPr marL="755650" lvl="1" indent="-285750">
              <a:lnSpc>
                <a:spcPct val="150000"/>
              </a:lnSpc>
              <a:buClr>
                <a:srgbClr val="667481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Projektudvikler v. </a:t>
            </a:r>
            <a:r>
              <a:rPr lang="da-DK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Rethink</a:t>
            </a: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Human </a:t>
            </a:r>
            <a:r>
              <a:rPr lang="da-DK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Being</a:t>
            </a: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</a:p>
          <a:p>
            <a:pPr marL="755650" lvl="1" indent="-285750">
              <a:lnSpc>
                <a:spcPct val="150000"/>
              </a:lnSpc>
              <a:buClr>
                <a:srgbClr val="667481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CSR rådgiver v. Green Network</a:t>
            </a:r>
          </a:p>
          <a:p>
            <a:pPr marL="755650" lvl="1" indent="-285750">
              <a:lnSpc>
                <a:spcPct val="150000"/>
              </a:lnSpc>
              <a:buClr>
                <a:srgbClr val="667481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Headhunter v. </a:t>
            </a:r>
            <a:r>
              <a:rPr lang="da-DK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Norriq</a:t>
            </a: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755650" lvl="1" indent="-285750">
              <a:lnSpc>
                <a:spcPct val="150000"/>
              </a:lnSpc>
              <a:buClr>
                <a:srgbClr val="667481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Gymnasielærer </a:t>
            </a:r>
          </a:p>
          <a:p>
            <a:pPr marL="298450" indent="-285750">
              <a:lnSpc>
                <a:spcPct val="150000"/>
              </a:lnSpc>
              <a:buClr>
                <a:srgbClr val="667481"/>
              </a:buClr>
              <a:buSzPct val="100000"/>
              <a:buFont typeface="Arial" panose="020B0604020202020204" pitchFamily="34" charset="0"/>
              <a:buChar char="•"/>
            </a:pPr>
            <a:endParaRPr lang="da-DK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298450" indent="-285750">
              <a:lnSpc>
                <a:spcPct val="150000"/>
              </a:lnSpc>
              <a:buClr>
                <a:srgbClr val="667481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Arbejdsområder </a:t>
            </a:r>
          </a:p>
          <a:p>
            <a:pPr marL="755650" lvl="1" indent="-285750">
              <a:lnSpc>
                <a:spcPct val="150000"/>
              </a:lnSpc>
              <a:buClr>
                <a:srgbClr val="667481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Miljø, sundhed, teknologi, organisation, uddannelse, politik, bæredygtighed, ledelse, etik osv.  </a:t>
            </a:r>
          </a:p>
          <a:p>
            <a:pPr marL="12700">
              <a:lnSpc>
                <a:spcPct val="150000"/>
              </a:lnSpc>
              <a:buClr>
                <a:srgbClr val="667481"/>
              </a:buClr>
              <a:buSzPct val="100000"/>
            </a:pPr>
            <a:endParaRPr lang="da-DK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52690" y="258393"/>
            <a:ext cx="9144000" cy="1301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Jobmuligheder </a:t>
            </a:r>
          </a:p>
        </p:txBody>
      </p:sp>
    </p:spTree>
    <p:extLst>
      <p:ext uri="{BB962C8B-B14F-4D97-AF65-F5344CB8AC3E}">
        <p14:creationId xmlns:p14="http://schemas.microsoft.com/office/powerpoint/2010/main" val="15560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uiExpand="1" build="p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71F6FC-9686-5044-A4B3-010B450E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228600"/>
            <a:ext cx="10093120" cy="1325562"/>
          </a:xfrm>
        </p:spPr>
        <p:txBody>
          <a:bodyPr/>
          <a:lstStyle/>
          <a:p>
            <a:r>
              <a:rPr lang="da-DK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Sidefaget Anvendt Filosofi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80CF0298-6E9E-894D-AF80-7A3516EBFE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552692"/>
              </p:ext>
            </p:extLst>
          </p:nvPr>
        </p:nvGraphicFramePr>
        <p:xfrm>
          <a:off x="543340" y="1731089"/>
          <a:ext cx="10093120" cy="487882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20172">
                  <a:extLst>
                    <a:ext uri="{9D8B030D-6E8A-4147-A177-3AD203B41FA5}">
                      <a16:colId xmlns:a16="http://schemas.microsoft.com/office/drawing/2014/main" val="1109753194"/>
                    </a:ext>
                  </a:extLst>
                </a:gridCol>
                <a:gridCol w="7872948">
                  <a:extLst>
                    <a:ext uri="{9D8B030D-6E8A-4147-A177-3AD203B41FA5}">
                      <a16:colId xmlns:a16="http://schemas.microsoft.com/office/drawing/2014/main" val="3757312515"/>
                    </a:ext>
                  </a:extLst>
                </a:gridCol>
              </a:tblGrid>
              <a:tr h="462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da-DK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da-DK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6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da-DK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5. semester </a:t>
                      </a:r>
                      <a:endParaRPr lang="da-DK" sz="1600" b="0" i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Hovedfag – bachelorprojekt (15 ECTS) </a:t>
                      </a:r>
                      <a:endParaRPr lang="da-DK" sz="1600" 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600" b="0" i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859366"/>
                  </a:ext>
                </a:extLst>
              </a:tr>
              <a:tr h="462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da-DK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000" b="0" i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Filosofihistorie (15 ECTS)  </a:t>
                      </a:r>
                      <a:endParaRPr lang="da-DK" sz="1600" 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600" b="0" i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420693"/>
                  </a:ext>
                </a:extLst>
              </a:tr>
              <a:tr h="853668">
                <a:tc>
                  <a:txBody>
                    <a:bodyPr/>
                    <a:lstStyle/>
                    <a:p>
                      <a:pPr algn="l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6. semester </a:t>
                      </a:r>
                      <a:endParaRPr lang="da-DK" sz="1600" 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600" b="0" i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nb-NO" sz="10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nb-NO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PBL(5 ECTS)  </a:t>
                      </a:r>
                      <a:endParaRPr lang="nb-NO" sz="16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Politisk filosofi (10 ECTS)  </a:t>
                      </a:r>
                    </a:p>
                    <a:p>
                      <a:pPr algn="ctr" rtl="0" fontAlgn="base"/>
                      <a:r>
                        <a:rPr lang="nb-NO" sz="1000" b="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Erkendelsesteori</a:t>
                      </a:r>
                      <a:r>
                        <a:rPr lang="nb-NO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og </a:t>
                      </a:r>
                      <a:r>
                        <a:rPr lang="nb-NO" sz="1000" b="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metafysik</a:t>
                      </a:r>
                      <a:r>
                        <a:rPr lang="nb-NO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(10 ECTS) </a:t>
                      </a:r>
                      <a:endParaRPr lang="nb-NO" sz="16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nb-NO" sz="1000" b="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Argumentationsteori</a:t>
                      </a:r>
                      <a:r>
                        <a:rPr lang="nb-NO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(5 ECTS)  </a:t>
                      </a:r>
                      <a:endParaRPr lang="nb-NO" sz="16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nb-NO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nb-NO" sz="1600" b="0" i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07015"/>
                  </a:ext>
                </a:extLst>
              </a:tr>
              <a:tr h="723247">
                <a:tc>
                  <a:txBody>
                    <a:bodyPr/>
                    <a:lstStyle/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7. semester </a:t>
                      </a:r>
                      <a:endParaRPr lang="da-DK" sz="1600" b="0" i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b-NO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nb-NO" sz="1000" b="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Værklæsning</a:t>
                      </a:r>
                      <a:r>
                        <a:rPr lang="nb-NO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(15 ECTS)  </a:t>
                      </a:r>
                      <a:endParaRPr lang="nb-NO" sz="16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nb-NO" sz="1000" b="0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Sprogfilosofi</a:t>
                      </a:r>
                      <a:r>
                        <a:rPr lang="nb-NO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(15 ECTS)  </a:t>
                      </a:r>
                      <a:endParaRPr lang="nb-NO" sz="16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nb-NO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nb-NO" sz="1600" b="0" i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074208"/>
                  </a:ext>
                </a:extLst>
              </a:tr>
              <a:tr h="462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nb-NO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nb-NO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nb-NO" sz="1600" 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nb-NO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8. semester </a:t>
                      </a:r>
                      <a:endParaRPr lang="nb-NO" sz="1600" b="0" i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da-DK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da-DK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Filosofisk undersøgelse (15 ECTS)  </a:t>
                      </a:r>
                      <a:endParaRPr lang="da-DK" sz="16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da-DK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600" b="0" i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9268"/>
                  </a:ext>
                </a:extLst>
              </a:tr>
              <a:tr h="462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da-DK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000" b="0" i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Hovedfag (15 ECTS) </a:t>
                      </a:r>
                      <a:endParaRPr lang="da-DK" sz="1600" 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600" b="0" i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598990"/>
                  </a:ext>
                </a:extLst>
              </a:tr>
              <a:tr h="462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9. semester </a:t>
                      </a:r>
                      <a:endParaRPr lang="da-DK" sz="1600" b="0" i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Hovedfag (30 ECTS) </a:t>
                      </a:r>
                      <a:endParaRPr lang="da-DK" sz="1600" 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da-DK" sz="1000" b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600" b="0" i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41368"/>
                  </a:ext>
                </a:extLst>
              </a:tr>
              <a:tr h="462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da-DK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da-DK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10. semester </a:t>
                      </a:r>
                      <a:endParaRPr lang="da-DK" sz="1600" b="0" i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da-DK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da-DK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Hovedfag – speciale (30 ECTS) </a:t>
                      </a:r>
                      <a:endParaRPr lang="da-DK" sz="1600" b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da-DK" sz="1000" b="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 </a:t>
                      </a:r>
                      <a:endParaRPr lang="da-DK" sz="1600" b="0" i="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</a:txBody>
                  <a:tcPr marL="71139" marR="71139" marT="35570" marB="355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6044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09AE892-589B-C840-83CF-B34B36FA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da-DK" altLang="da-DK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da-DK" altLang="da-DK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8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820523" y="364719"/>
            <a:ext cx="9144000" cy="1301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Kontakt os  </a:t>
            </a:r>
          </a:p>
        </p:txBody>
      </p:sp>
      <p:pic>
        <p:nvPicPr>
          <p:cNvPr id="5" name="Picture 4" descr="Billedresultat for find holg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0" l="625" r="97500">
                        <a14:foregroundMark x1="53750" y1="5079" x2="53750" y2="5079"/>
                        <a14:foregroundMark x1="61875" y1="52381" x2="59375" y2="41587"/>
                        <a14:foregroundMark x1="78125" y1="48254" x2="82500" y2="44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354" y="652980"/>
            <a:ext cx="3047553" cy="599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dertitel 2"/>
          <p:cNvSpPr txBox="1">
            <a:spLocks/>
          </p:cNvSpPr>
          <p:nvPr/>
        </p:nvSpPr>
        <p:spPr>
          <a:xfrm>
            <a:off x="955597" y="2025340"/>
            <a:ext cx="10280806" cy="32551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a-DK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Mail: </a:t>
            </a:r>
            <a:r>
              <a:rPr lang="da-DK" sz="2000" dirty="0">
                <a:solidFill>
                  <a:schemeClr val="accent4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studvejl-filosofi@hum.aau.dk</a:t>
            </a:r>
            <a:endParaRPr lang="da-DK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Kom forbi i kontortiden - </a:t>
            </a:r>
            <a:r>
              <a:rPr lang="da-DK" sz="20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Kroghstræde</a:t>
            </a:r>
            <a:r>
              <a:rPr lang="da-DK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3, onsdage 8-10 i lok. 3.121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Kontakt os for et andet mødetidspunkt – eller vi kan lave et online-møde!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 </a:t>
            </a:r>
          </a:p>
          <a:p>
            <a:pPr marL="0" indent="0">
              <a:lnSpc>
                <a:spcPct val="150000"/>
              </a:lnSpc>
              <a:buNone/>
            </a:pPr>
            <a:endParaRPr lang="da-DK" sz="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uiExpand="1" build="p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TM03457515[[fn=Visning]]</Template>
  <TotalTime>0</TotalTime>
  <Words>484</Words>
  <Application>Microsoft Office PowerPoint</Application>
  <PresentationFormat>Widescreen</PresentationFormat>
  <Paragraphs>113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Schoolbook</vt:lpstr>
      <vt:lpstr>Wingdings 2</vt:lpstr>
      <vt:lpstr>View</vt:lpstr>
      <vt:lpstr>Anvendt Filosofi </vt:lpstr>
      <vt:lpstr>PowerPoint-præsentation</vt:lpstr>
      <vt:lpstr>PowerPoint-præsentation</vt:lpstr>
      <vt:lpstr>PowerPoint-præsentation</vt:lpstr>
      <vt:lpstr>PowerPoint-præsentation</vt:lpstr>
      <vt:lpstr>Sidefaget Anvendt Filosofi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Anvendt Filosofi</dc:title>
  <dc:creator>Karina Esmine Ibsen</dc:creator>
  <cp:lastModifiedBy>Marie Magelund</cp:lastModifiedBy>
  <cp:revision>73</cp:revision>
  <dcterms:created xsi:type="dcterms:W3CDTF">2017-01-31T13:03:39Z</dcterms:created>
  <dcterms:modified xsi:type="dcterms:W3CDTF">2021-12-01T07:50:22Z</dcterms:modified>
</cp:coreProperties>
</file>