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378" r:id="rId2"/>
    <p:sldId id="448" r:id="rId3"/>
    <p:sldId id="442" r:id="rId4"/>
    <p:sldId id="418" r:id="rId5"/>
    <p:sldId id="419" r:id="rId6"/>
    <p:sldId id="424" r:id="rId7"/>
    <p:sldId id="449" r:id="rId8"/>
    <p:sldId id="435" r:id="rId9"/>
    <p:sldId id="373" r:id="rId10"/>
    <p:sldId id="436" r:id="rId11"/>
    <p:sldId id="460" r:id="rId12"/>
    <p:sldId id="456" r:id="rId13"/>
    <p:sldId id="457" r:id="rId14"/>
    <p:sldId id="458" r:id="rId15"/>
    <p:sldId id="459" r:id="rId16"/>
    <p:sldId id="439" r:id="rId17"/>
    <p:sldId id="450" r:id="rId18"/>
    <p:sldId id="420" r:id="rId19"/>
    <p:sldId id="451" r:id="rId20"/>
    <p:sldId id="327" r:id="rId21"/>
    <p:sldId id="432" r:id="rId22"/>
    <p:sldId id="423" r:id="rId23"/>
    <p:sldId id="452" r:id="rId24"/>
    <p:sldId id="453" r:id="rId25"/>
    <p:sldId id="454" r:id="rId26"/>
    <p:sldId id="455" r:id="rId27"/>
    <p:sldId id="290" r:id="rId28"/>
    <p:sldId id="443" r:id="rId29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78729" autoAdjust="0"/>
  </p:normalViewPr>
  <p:slideViewPr>
    <p:cSldViewPr snapToGrid="0" snapToObjects="1">
      <p:cViewPr varScale="1">
        <p:scale>
          <a:sx n="98" d="100"/>
          <a:sy n="98" d="100"/>
        </p:scale>
        <p:origin x="11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1B1449-3D8C-E542-8723-761A005D3210}" type="datetimeFigureOut">
              <a:rPr lang="da-DK" smtClean="0"/>
              <a:t>13.01.2021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F2E4DC-C5A4-FB40-AABB-BA7A672001B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82103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Nævn</a:t>
            </a:r>
            <a:r>
              <a:rPr lang="en-US" dirty="0"/>
              <a:t> at de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meget</a:t>
            </a:r>
            <a:r>
              <a:rPr lang="en-US" dirty="0"/>
              <a:t> </a:t>
            </a:r>
            <a:r>
              <a:rPr lang="en-US" dirty="0" err="1"/>
              <a:t>velkomne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at </a:t>
            </a:r>
            <a:r>
              <a:rPr lang="en-US" dirty="0" err="1"/>
              <a:t>stille</a:t>
            </a:r>
            <a:r>
              <a:rPr lang="en-US" dirty="0"/>
              <a:t> </a:t>
            </a:r>
            <a:r>
              <a:rPr lang="en-US" dirty="0" err="1"/>
              <a:t>spørgsmål</a:t>
            </a:r>
            <a:r>
              <a:rPr lang="en-US" dirty="0"/>
              <a:t> </a:t>
            </a:r>
            <a:r>
              <a:rPr lang="en-US" dirty="0" err="1"/>
              <a:t>undervejs</a:t>
            </a:r>
            <a:r>
              <a:rPr lang="en-US" dirty="0"/>
              <a:t> 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1934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dirty="0"/>
              <a:t>Olie</a:t>
            </a:r>
          </a:p>
          <a:p>
            <a:r>
              <a:rPr lang="da-DK" sz="1200" dirty="0"/>
              <a:t>Plast</a:t>
            </a:r>
          </a:p>
          <a:p>
            <a:r>
              <a:rPr lang="da-DK" sz="1200" dirty="0"/>
              <a:t>Glas</a:t>
            </a:r>
          </a:p>
          <a:p>
            <a:r>
              <a:rPr lang="da-DK" sz="1200" dirty="0"/>
              <a:t>Tekstil</a:t>
            </a:r>
          </a:p>
          <a:p>
            <a:r>
              <a:rPr lang="da-DK" sz="1200" dirty="0"/>
              <a:t>Beton</a:t>
            </a:r>
          </a:p>
          <a:p>
            <a:endParaRPr lang="da-DK" sz="1200" dirty="0"/>
          </a:p>
          <a:p>
            <a:r>
              <a:rPr lang="da-DK" sz="1200" dirty="0"/>
              <a:t>Laboranter til laboratoriearbejde</a:t>
            </a: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8930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dirty="0"/>
              <a:t>Olie</a:t>
            </a:r>
          </a:p>
          <a:p>
            <a:r>
              <a:rPr lang="da-DK" sz="1200" dirty="0"/>
              <a:t>Plast</a:t>
            </a:r>
          </a:p>
          <a:p>
            <a:r>
              <a:rPr lang="da-DK" sz="1200" dirty="0"/>
              <a:t>Glas</a:t>
            </a:r>
          </a:p>
          <a:p>
            <a:r>
              <a:rPr lang="da-DK" sz="1200" dirty="0"/>
              <a:t>Tekstil</a:t>
            </a:r>
          </a:p>
          <a:p>
            <a:r>
              <a:rPr lang="da-DK" sz="1200" dirty="0"/>
              <a:t>Beton</a:t>
            </a:r>
          </a:p>
          <a:p>
            <a:endParaRPr lang="da-DK" sz="1200" dirty="0"/>
          </a:p>
          <a:p>
            <a:r>
              <a:rPr lang="da-DK" sz="1200" dirty="0"/>
              <a:t>Laboranter til laboratoriearbejde</a:t>
            </a: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7824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Det samme gælder for både kvote 1 og 2 – nævn gerne at man også bliver taget i betragtning til kvote 1 selvom man søger kvote 2.</a:t>
            </a: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5213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0334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9B94B-0C48-403F-9007-69B8EF2C790A}" type="slidenum">
              <a:rPr lang="da-DK" smtClean="0"/>
              <a:pPr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192063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3923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5665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AASI: Aalborg studenternes idrætsforening</a:t>
            </a:r>
          </a:p>
          <a:p>
            <a:r>
              <a:rPr lang="da-DK" dirty="0"/>
              <a:t>UNF: Ungdommens naturvidenskabelige forening</a:t>
            </a:r>
          </a:p>
          <a:p>
            <a:r>
              <a:rPr lang="da-DK" dirty="0"/>
              <a:t>BEST: studenterorganisation for europæiske ingeniørstuderende</a:t>
            </a: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9B94B-0C48-403F-9007-69B8EF2C790A}" type="slidenum">
              <a:rPr lang="da-DK" smtClean="0"/>
              <a:pPr/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362773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138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608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Alle skal på samme niveau</a:t>
            </a:r>
          </a:p>
          <a:p>
            <a:r>
              <a:rPr lang="da-DK" dirty="0"/>
              <a:t>Meget matematik</a:t>
            </a:r>
          </a:p>
          <a:p>
            <a:r>
              <a:rPr lang="da-DK" dirty="0"/>
              <a:t>Grundlæggende viden indenfor både kemi og biologi</a:t>
            </a:r>
          </a:p>
          <a:p>
            <a:r>
              <a:rPr lang="da-DK" dirty="0"/>
              <a:t>Laboratoriesikkerhed</a:t>
            </a: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918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Eksempel på skema fra starten af 1. semester</a:t>
            </a: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119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369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Det samme gælder for både kvote 1 og 2 – nævn gerne at man også bliver taget i betragtning til kvote 1 selvom man søger kvote 2.</a:t>
            </a: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975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Bæredygtige løsninger: rent vand, analysere prøver for deres kemiske sammensætning, medicin til kræftbehandling fx i samarbejde med sygehuset, udvikle nye materialer til fx solceller, cement og glas</a:t>
            </a:r>
          </a:p>
          <a:p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Hvad handler kurserne om: fysiske/kemiske love. Molekyler; opbygning, navngivning, syntese. Processer, reaktorer</a:t>
            </a:r>
          </a:p>
          <a:p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Matematik og statistik</a:t>
            </a:r>
          </a:p>
          <a:p>
            <a:r>
              <a:rPr lang="da-DK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Meget laboratoriearbejde!</a:t>
            </a: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0482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Forskellen på bacheloren og diplom </a:t>
            </a:r>
          </a:p>
          <a:p>
            <a:r>
              <a:rPr lang="da-DK" dirty="0"/>
              <a:t>Kemi får andre kurser på 4. semester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8645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Her så vi på kompleksdannelsen mellem CD og kolesterol. Det blev undersøgt, da kolesterol ophober sig i kroppen bl.a. I hjernen, som er </a:t>
            </a:r>
            <a:r>
              <a:rPr lang="da-DK" sz="1200" dirty="0"/>
              <a:t>Niemann </a:t>
            </a:r>
            <a:r>
              <a:rPr lang="da-DK" sz="1200" dirty="0" err="1"/>
              <a:t>Pick</a:t>
            </a:r>
            <a:r>
              <a:rPr lang="da-DK" sz="1200" dirty="0"/>
              <a:t> Type C ellers sætter det sig også som åreforkalkning. CD kan danne komplekser, så vi undersøgte om vi kunne fjerne </a:t>
            </a:r>
            <a:r>
              <a:rPr lang="da-DK" sz="1200" dirty="0" err="1"/>
              <a:t>kolesterolen</a:t>
            </a:r>
            <a:r>
              <a:rPr lang="da-DK" sz="1200" dirty="0"/>
              <a:t> fra kroppen. Strukturen blev bestemt med NMR og MS, hvor det kun er fri CD og kolesterol, der kan ses. Selve kompleksdannelsen blev bekræftet med computersimuleringer, hvor vi dannede både 2:1 og 1:1 komplekser. </a:t>
            </a:r>
            <a:r>
              <a:rPr lang="da-DK" dirty="0"/>
              <a:t> XRD blev brugt til at undersøge den faste fase.</a:t>
            </a: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896355-3DDC-9949-861F-AD0908BFCC2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380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463AC6-A67C-7242-9EA6-10D7E5533D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8CF6B08F-B9B6-F84A-96B5-6F9BC067EF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1601944-F44C-1D41-A823-AD0FD5C3A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EECD8-BDF4-2446-8735-22D39BC3543B}" type="datetimeFigureOut">
              <a:rPr lang="da-DK" smtClean="0"/>
              <a:t>13.01.2021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E0C3F40-C698-C241-8A92-2DD35218F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3D5004B-21BC-F046-85BC-BA204EF50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00EC-5EBA-194C-86E5-FC8932F399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72189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D91C67-B2C1-9844-A1BC-6377FB83B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5B5F13F8-4C18-A34A-8F17-BA0AA9A667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9B685FC-9A7F-6241-859C-7E0430E03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EECD8-BDF4-2446-8735-22D39BC3543B}" type="datetimeFigureOut">
              <a:rPr lang="da-DK" smtClean="0"/>
              <a:t>13.01.2021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B84905B-49E4-4746-A079-D0EF56544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FD972E7-3B33-A941-9456-806355F9C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00EC-5EBA-194C-86E5-FC8932F399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27718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5ABEBD0D-60ED-A34E-95B2-D679E58FDA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FE58178F-A43A-CC41-99FA-59AB5EB34B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7CBD518-8CF7-D84E-8E77-6523D3458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EECD8-BDF4-2446-8735-22D39BC3543B}" type="datetimeFigureOut">
              <a:rPr lang="da-DK" smtClean="0"/>
              <a:t>13.01.2021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B225F53-3591-DB40-9251-EA7A792F8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43D0AAB-61C1-F24C-85BA-89F10B801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00EC-5EBA-194C-86E5-FC8932F399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127869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AU_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2441575" y="2676493"/>
            <a:ext cx="7341129" cy="1036319"/>
          </a:xfrm>
          <a:solidFill>
            <a:schemeClr val="bg1"/>
          </a:solidFill>
        </p:spPr>
        <p:txBody>
          <a:bodyPr tIns="108000"/>
          <a:lstStyle>
            <a:lvl1pPr algn="ctr"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AALBORG UNIVERSITY</a:t>
            </a:r>
            <a:br>
              <a:rPr lang="en-US" dirty="0"/>
            </a:br>
            <a:r>
              <a:rPr lang="en-US" dirty="0"/>
              <a:t>HEADLINE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2441575" y="3827463"/>
            <a:ext cx="7341129" cy="412750"/>
          </a:xfrm>
          <a:solidFill>
            <a:schemeClr val="bg1"/>
          </a:solidFill>
        </p:spPr>
        <p:txBody>
          <a:bodyPr>
            <a:noAutofit/>
          </a:bodyPr>
          <a:lstStyle>
            <a:lvl1pPr algn="ctr">
              <a:defRPr sz="1800" spc="300" baseline="0"/>
            </a:lvl1pPr>
          </a:lstStyle>
          <a:p>
            <a:pPr lvl="0"/>
            <a:r>
              <a:rPr lang="da-DK" dirty="0"/>
              <a:t>BY NAVN NAVNESEN</a:t>
            </a:r>
          </a:p>
        </p:txBody>
      </p:sp>
      <p:grpSp>
        <p:nvGrpSpPr>
          <p:cNvPr id="10" name="Gruppe 9"/>
          <p:cNvGrpSpPr/>
          <p:nvPr userDrawn="1"/>
        </p:nvGrpSpPr>
        <p:grpSpPr>
          <a:xfrm>
            <a:off x="5466450" y="6027162"/>
            <a:ext cx="1272706" cy="669100"/>
            <a:chOff x="5387975" y="5659438"/>
            <a:chExt cx="1573213" cy="827087"/>
          </a:xfrm>
        </p:grpSpPr>
        <p:grpSp>
          <p:nvGrpSpPr>
            <p:cNvPr id="11" name="Gruppe 10"/>
            <p:cNvGrpSpPr/>
            <p:nvPr userDrawn="1"/>
          </p:nvGrpSpPr>
          <p:grpSpPr>
            <a:xfrm>
              <a:off x="5387975" y="6407150"/>
              <a:ext cx="1573213" cy="79375"/>
              <a:chOff x="5387975" y="6407150"/>
              <a:chExt cx="1573213" cy="79375"/>
            </a:xfrm>
          </p:grpSpPr>
          <p:sp>
            <p:nvSpPr>
              <p:cNvPr id="16" name="Freeform 29"/>
              <p:cNvSpPr>
                <a:spLocks noEditPoints="1"/>
              </p:cNvSpPr>
              <p:nvPr userDrawn="1"/>
            </p:nvSpPr>
            <p:spPr bwMode="auto">
              <a:xfrm>
                <a:off x="5387975" y="6407150"/>
                <a:ext cx="71438" cy="76200"/>
              </a:xfrm>
              <a:custGeom>
                <a:avLst/>
                <a:gdLst>
                  <a:gd name="T0" fmla="*/ 8 w 22"/>
                  <a:gd name="T1" fmla="*/ 0 h 23"/>
                  <a:gd name="T2" fmla="*/ 8 w 22"/>
                  <a:gd name="T3" fmla="*/ 0 h 23"/>
                  <a:gd name="T4" fmla="*/ 14 w 22"/>
                  <a:gd name="T5" fmla="*/ 0 h 23"/>
                  <a:gd name="T6" fmla="*/ 14 w 22"/>
                  <a:gd name="T7" fmla="*/ 0 h 23"/>
                  <a:gd name="T8" fmla="*/ 22 w 22"/>
                  <a:gd name="T9" fmla="*/ 23 h 23"/>
                  <a:gd name="T10" fmla="*/ 22 w 22"/>
                  <a:gd name="T11" fmla="*/ 23 h 23"/>
                  <a:gd name="T12" fmla="*/ 16 w 22"/>
                  <a:gd name="T13" fmla="*/ 23 h 23"/>
                  <a:gd name="T14" fmla="*/ 16 w 22"/>
                  <a:gd name="T15" fmla="*/ 23 h 23"/>
                  <a:gd name="T16" fmla="*/ 15 w 22"/>
                  <a:gd name="T17" fmla="*/ 19 h 23"/>
                  <a:gd name="T18" fmla="*/ 7 w 22"/>
                  <a:gd name="T19" fmla="*/ 19 h 23"/>
                  <a:gd name="T20" fmla="*/ 6 w 22"/>
                  <a:gd name="T21" fmla="*/ 23 h 23"/>
                  <a:gd name="T22" fmla="*/ 6 w 22"/>
                  <a:gd name="T23" fmla="*/ 23 h 23"/>
                  <a:gd name="T24" fmla="*/ 0 w 22"/>
                  <a:gd name="T25" fmla="*/ 23 h 23"/>
                  <a:gd name="T26" fmla="*/ 0 w 22"/>
                  <a:gd name="T27" fmla="*/ 23 h 23"/>
                  <a:gd name="T28" fmla="*/ 8 w 22"/>
                  <a:gd name="T29" fmla="*/ 0 h 23"/>
                  <a:gd name="T30" fmla="*/ 13 w 22"/>
                  <a:gd name="T31" fmla="*/ 14 h 23"/>
                  <a:gd name="T32" fmla="*/ 11 w 22"/>
                  <a:gd name="T33" fmla="*/ 7 h 23"/>
                  <a:gd name="T34" fmla="*/ 11 w 22"/>
                  <a:gd name="T35" fmla="*/ 7 h 23"/>
                  <a:gd name="T36" fmla="*/ 9 w 22"/>
                  <a:gd name="T37" fmla="*/ 14 h 23"/>
                  <a:gd name="T38" fmla="*/ 13 w 22"/>
                  <a:gd name="T39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2" h="23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lnTo>
                      <a:pt x="8" y="0"/>
                    </a:lnTo>
                    <a:close/>
                    <a:moveTo>
                      <a:pt x="13" y="14"/>
                    </a:move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9" y="14"/>
                      <a:pt x="9" y="14"/>
                      <a:pt x="9" y="14"/>
                    </a:cubicBezTo>
                    <a:lnTo>
                      <a:pt x="13" y="14"/>
                    </a:lnTo>
                    <a:close/>
                  </a:path>
                </a:pathLst>
              </a:custGeom>
              <a:solidFill>
                <a:srgbClr val="211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" name="Freeform 30"/>
              <p:cNvSpPr>
                <a:spLocks noEditPoints="1"/>
              </p:cNvSpPr>
              <p:nvPr userDrawn="1"/>
            </p:nvSpPr>
            <p:spPr bwMode="auto">
              <a:xfrm>
                <a:off x="5484813" y="6407150"/>
                <a:ext cx="73025" cy="76200"/>
              </a:xfrm>
              <a:custGeom>
                <a:avLst/>
                <a:gdLst>
                  <a:gd name="T0" fmla="*/ 8 w 22"/>
                  <a:gd name="T1" fmla="*/ 0 h 23"/>
                  <a:gd name="T2" fmla="*/ 8 w 22"/>
                  <a:gd name="T3" fmla="*/ 0 h 23"/>
                  <a:gd name="T4" fmla="*/ 14 w 22"/>
                  <a:gd name="T5" fmla="*/ 0 h 23"/>
                  <a:gd name="T6" fmla="*/ 14 w 22"/>
                  <a:gd name="T7" fmla="*/ 0 h 23"/>
                  <a:gd name="T8" fmla="*/ 22 w 22"/>
                  <a:gd name="T9" fmla="*/ 23 h 23"/>
                  <a:gd name="T10" fmla="*/ 22 w 22"/>
                  <a:gd name="T11" fmla="*/ 23 h 23"/>
                  <a:gd name="T12" fmla="*/ 16 w 22"/>
                  <a:gd name="T13" fmla="*/ 23 h 23"/>
                  <a:gd name="T14" fmla="*/ 16 w 22"/>
                  <a:gd name="T15" fmla="*/ 23 h 23"/>
                  <a:gd name="T16" fmla="*/ 15 w 22"/>
                  <a:gd name="T17" fmla="*/ 19 h 23"/>
                  <a:gd name="T18" fmla="*/ 7 w 22"/>
                  <a:gd name="T19" fmla="*/ 19 h 23"/>
                  <a:gd name="T20" fmla="*/ 6 w 22"/>
                  <a:gd name="T21" fmla="*/ 23 h 23"/>
                  <a:gd name="T22" fmla="*/ 6 w 22"/>
                  <a:gd name="T23" fmla="*/ 23 h 23"/>
                  <a:gd name="T24" fmla="*/ 0 w 22"/>
                  <a:gd name="T25" fmla="*/ 23 h 23"/>
                  <a:gd name="T26" fmla="*/ 0 w 22"/>
                  <a:gd name="T27" fmla="*/ 23 h 23"/>
                  <a:gd name="T28" fmla="*/ 8 w 22"/>
                  <a:gd name="T29" fmla="*/ 0 h 23"/>
                  <a:gd name="T30" fmla="*/ 13 w 22"/>
                  <a:gd name="T31" fmla="*/ 14 h 23"/>
                  <a:gd name="T32" fmla="*/ 11 w 22"/>
                  <a:gd name="T33" fmla="*/ 7 h 23"/>
                  <a:gd name="T34" fmla="*/ 11 w 22"/>
                  <a:gd name="T35" fmla="*/ 7 h 23"/>
                  <a:gd name="T36" fmla="*/ 9 w 22"/>
                  <a:gd name="T37" fmla="*/ 14 h 23"/>
                  <a:gd name="T38" fmla="*/ 13 w 22"/>
                  <a:gd name="T39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2" h="23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lnTo>
                      <a:pt x="8" y="0"/>
                    </a:lnTo>
                    <a:close/>
                    <a:moveTo>
                      <a:pt x="13" y="14"/>
                    </a:move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9" y="14"/>
                      <a:pt x="9" y="14"/>
                      <a:pt x="9" y="14"/>
                    </a:cubicBezTo>
                    <a:lnTo>
                      <a:pt x="13" y="14"/>
                    </a:lnTo>
                    <a:close/>
                  </a:path>
                </a:pathLst>
              </a:custGeom>
              <a:solidFill>
                <a:srgbClr val="211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" name="Freeform 31"/>
              <p:cNvSpPr>
                <a:spLocks/>
              </p:cNvSpPr>
              <p:nvPr userDrawn="1"/>
            </p:nvSpPr>
            <p:spPr bwMode="auto">
              <a:xfrm>
                <a:off x="5586413" y="6407150"/>
                <a:ext cx="52388" cy="76200"/>
              </a:xfrm>
              <a:custGeom>
                <a:avLst/>
                <a:gdLst>
                  <a:gd name="T0" fmla="*/ 0 w 16"/>
                  <a:gd name="T1" fmla="*/ 0 h 23"/>
                  <a:gd name="T2" fmla="*/ 0 w 16"/>
                  <a:gd name="T3" fmla="*/ 0 h 23"/>
                  <a:gd name="T4" fmla="*/ 6 w 16"/>
                  <a:gd name="T5" fmla="*/ 0 h 23"/>
                  <a:gd name="T6" fmla="*/ 6 w 16"/>
                  <a:gd name="T7" fmla="*/ 0 h 23"/>
                  <a:gd name="T8" fmla="*/ 6 w 16"/>
                  <a:gd name="T9" fmla="*/ 18 h 23"/>
                  <a:gd name="T10" fmla="*/ 6 w 16"/>
                  <a:gd name="T11" fmla="*/ 18 h 23"/>
                  <a:gd name="T12" fmla="*/ 16 w 16"/>
                  <a:gd name="T13" fmla="*/ 18 h 23"/>
                  <a:gd name="T14" fmla="*/ 16 w 16"/>
                  <a:gd name="T15" fmla="*/ 18 h 23"/>
                  <a:gd name="T16" fmla="*/ 16 w 16"/>
                  <a:gd name="T17" fmla="*/ 23 h 23"/>
                  <a:gd name="T18" fmla="*/ 16 w 16"/>
                  <a:gd name="T19" fmla="*/ 23 h 23"/>
                  <a:gd name="T20" fmla="*/ 0 w 16"/>
                  <a:gd name="T21" fmla="*/ 23 h 23"/>
                  <a:gd name="T22" fmla="*/ 0 w 16"/>
                  <a:gd name="T23" fmla="*/ 23 h 23"/>
                  <a:gd name="T24" fmla="*/ 0 w 16"/>
                  <a:gd name="T2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2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11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" name="Freeform 32"/>
              <p:cNvSpPr>
                <a:spLocks noEditPoints="1"/>
              </p:cNvSpPr>
              <p:nvPr userDrawn="1"/>
            </p:nvSpPr>
            <p:spPr bwMode="auto">
              <a:xfrm>
                <a:off x="5670550" y="6407150"/>
                <a:ext cx="55563" cy="76200"/>
              </a:xfrm>
              <a:custGeom>
                <a:avLst/>
                <a:gdLst>
                  <a:gd name="T0" fmla="*/ 0 w 17"/>
                  <a:gd name="T1" fmla="*/ 0 h 23"/>
                  <a:gd name="T2" fmla="*/ 0 w 17"/>
                  <a:gd name="T3" fmla="*/ 0 h 23"/>
                  <a:gd name="T4" fmla="*/ 9 w 17"/>
                  <a:gd name="T5" fmla="*/ 0 h 23"/>
                  <a:gd name="T6" fmla="*/ 17 w 17"/>
                  <a:gd name="T7" fmla="*/ 6 h 23"/>
                  <a:gd name="T8" fmla="*/ 14 w 17"/>
                  <a:gd name="T9" fmla="*/ 11 h 23"/>
                  <a:gd name="T10" fmla="*/ 14 w 17"/>
                  <a:gd name="T11" fmla="*/ 11 h 23"/>
                  <a:gd name="T12" fmla="*/ 17 w 17"/>
                  <a:gd name="T13" fmla="*/ 17 h 23"/>
                  <a:gd name="T14" fmla="*/ 9 w 17"/>
                  <a:gd name="T15" fmla="*/ 23 h 23"/>
                  <a:gd name="T16" fmla="*/ 0 w 17"/>
                  <a:gd name="T17" fmla="*/ 23 h 23"/>
                  <a:gd name="T18" fmla="*/ 0 w 17"/>
                  <a:gd name="T19" fmla="*/ 23 h 23"/>
                  <a:gd name="T20" fmla="*/ 0 w 17"/>
                  <a:gd name="T21" fmla="*/ 0 h 23"/>
                  <a:gd name="T22" fmla="*/ 8 w 17"/>
                  <a:gd name="T23" fmla="*/ 9 h 23"/>
                  <a:gd name="T24" fmla="*/ 11 w 17"/>
                  <a:gd name="T25" fmla="*/ 7 h 23"/>
                  <a:gd name="T26" fmla="*/ 8 w 17"/>
                  <a:gd name="T27" fmla="*/ 5 h 23"/>
                  <a:gd name="T28" fmla="*/ 6 w 17"/>
                  <a:gd name="T29" fmla="*/ 5 h 23"/>
                  <a:gd name="T30" fmla="*/ 6 w 17"/>
                  <a:gd name="T31" fmla="*/ 5 h 23"/>
                  <a:gd name="T32" fmla="*/ 6 w 17"/>
                  <a:gd name="T33" fmla="*/ 9 h 23"/>
                  <a:gd name="T34" fmla="*/ 6 w 17"/>
                  <a:gd name="T35" fmla="*/ 9 h 23"/>
                  <a:gd name="T36" fmla="*/ 8 w 17"/>
                  <a:gd name="T37" fmla="*/ 9 h 23"/>
                  <a:gd name="T38" fmla="*/ 6 w 17"/>
                  <a:gd name="T39" fmla="*/ 19 h 23"/>
                  <a:gd name="T40" fmla="*/ 9 w 17"/>
                  <a:gd name="T41" fmla="*/ 19 h 23"/>
                  <a:gd name="T42" fmla="*/ 11 w 17"/>
                  <a:gd name="T43" fmla="*/ 16 h 23"/>
                  <a:gd name="T44" fmla="*/ 9 w 17"/>
                  <a:gd name="T45" fmla="*/ 14 h 23"/>
                  <a:gd name="T46" fmla="*/ 6 w 17"/>
                  <a:gd name="T47" fmla="*/ 14 h 23"/>
                  <a:gd name="T48" fmla="*/ 6 w 17"/>
                  <a:gd name="T49" fmla="*/ 14 h 23"/>
                  <a:gd name="T50" fmla="*/ 6 w 17"/>
                  <a:gd name="T51" fmla="*/ 19 h 23"/>
                  <a:gd name="T52" fmla="*/ 6 w 17"/>
                  <a:gd name="T53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7" h="2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5" y="0"/>
                      <a:pt x="17" y="3"/>
                      <a:pt x="17" y="6"/>
                    </a:cubicBezTo>
                    <a:cubicBezTo>
                      <a:pt x="17" y="9"/>
                      <a:pt x="16" y="10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6" y="12"/>
                      <a:pt x="17" y="14"/>
                      <a:pt x="17" y="17"/>
                    </a:cubicBezTo>
                    <a:cubicBezTo>
                      <a:pt x="17" y="21"/>
                      <a:pt x="14" y="23"/>
                      <a:pt x="9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lnTo>
                      <a:pt x="0" y="0"/>
                    </a:lnTo>
                    <a:close/>
                    <a:moveTo>
                      <a:pt x="8" y="9"/>
                    </a:moveTo>
                    <a:cubicBezTo>
                      <a:pt x="10" y="9"/>
                      <a:pt x="11" y="9"/>
                      <a:pt x="11" y="7"/>
                    </a:cubicBezTo>
                    <a:cubicBezTo>
                      <a:pt x="11" y="5"/>
                      <a:pt x="10" y="5"/>
                      <a:pt x="8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lnTo>
                      <a:pt x="8" y="9"/>
                    </a:lnTo>
                    <a:close/>
                    <a:moveTo>
                      <a:pt x="6" y="19"/>
                    </a:moveTo>
                    <a:cubicBezTo>
                      <a:pt x="9" y="19"/>
                      <a:pt x="9" y="19"/>
                      <a:pt x="9" y="19"/>
                    </a:cubicBezTo>
                    <a:cubicBezTo>
                      <a:pt x="10" y="19"/>
                      <a:pt x="11" y="18"/>
                      <a:pt x="11" y="16"/>
                    </a:cubicBezTo>
                    <a:cubicBezTo>
                      <a:pt x="11" y="15"/>
                      <a:pt x="10" y="14"/>
                      <a:pt x="9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19"/>
                      <a:pt x="6" y="19"/>
                      <a:pt x="6" y="19"/>
                    </a:cubicBezTo>
                    <a:close/>
                  </a:path>
                </a:pathLst>
              </a:custGeom>
              <a:solidFill>
                <a:srgbClr val="211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" name="Freeform 33"/>
              <p:cNvSpPr>
                <a:spLocks noEditPoints="1"/>
              </p:cNvSpPr>
              <p:nvPr userDrawn="1"/>
            </p:nvSpPr>
            <p:spPr bwMode="auto">
              <a:xfrm>
                <a:off x="5759450" y="6407150"/>
                <a:ext cx="58738" cy="79375"/>
              </a:xfrm>
              <a:custGeom>
                <a:avLst/>
                <a:gdLst>
                  <a:gd name="T0" fmla="*/ 0 w 18"/>
                  <a:gd name="T1" fmla="*/ 18 h 24"/>
                  <a:gd name="T2" fmla="*/ 0 w 18"/>
                  <a:gd name="T3" fmla="*/ 12 h 24"/>
                  <a:gd name="T4" fmla="*/ 0 w 18"/>
                  <a:gd name="T5" fmla="*/ 5 h 24"/>
                  <a:gd name="T6" fmla="*/ 9 w 18"/>
                  <a:gd name="T7" fmla="*/ 0 h 24"/>
                  <a:gd name="T8" fmla="*/ 18 w 18"/>
                  <a:gd name="T9" fmla="*/ 5 h 24"/>
                  <a:gd name="T10" fmla="*/ 18 w 18"/>
                  <a:gd name="T11" fmla="*/ 12 h 24"/>
                  <a:gd name="T12" fmla="*/ 18 w 18"/>
                  <a:gd name="T13" fmla="*/ 18 h 24"/>
                  <a:gd name="T14" fmla="*/ 9 w 18"/>
                  <a:gd name="T15" fmla="*/ 24 h 24"/>
                  <a:gd name="T16" fmla="*/ 0 w 18"/>
                  <a:gd name="T17" fmla="*/ 18 h 24"/>
                  <a:gd name="T18" fmla="*/ 12 w 18"/>
                  <a:gd name="T19" fmla="*/ 16 h 24"/>
                  <a:gd name="T20" fmla="*/ 12 w 18"/>
                  <a:gd name="T21" fmla="*/ 12 h 24"/>
                  <a:gd name="T22" fmla="*/ 12 w 18"/>
                  <a:gd name="T23" fmla="*/ 7 h 24"/>
                  <a:gd name="T24" fmla="*/ 9 w 18"/>
                  <a:gd name="T25" fmla="*/ 5 h 24"/>
                  <a:gd name="T26" fmla="*/ 6 w 18"/>
                  <a:gd name="T27" fmla="*/ 7 h 24"/>
                  <a:gd name="T28" fmla="*/ 6 w 18"/>
                  <a:gd name="T29" fmla="*/ 12 h 24"/>
                  <a:gd name="T30" fmla="*/ 6 w 18"/>
                  <a:gd name="T31" fmla="*/ 16 h 24"/>
                  <a:gd name="T32" fmla="*/ 9 w 18"/>
                  <a:gd name="T33" fmla="*/ 18 h 24"/>
                  <a:gd name="T34" fmla="*/ 12 w 18"/>
                  <a:gd name="T35" fmla="*/ 1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" h="24">
                    <a:moveTo>
                      <a:pt x="0" y="18"/>
                    </a:moveTo>
                    <a:cubicBezTo>
                      <a:pt x="0" y="16"/>
                      <a:pt x="0" y="15"/>
                      <a:pt x="0" y="12"/>
                    </a:cubicBezTo>
                    <a:cubicBezTo>
                      <a:pt x="0" y="9"/>
                      <a:pt x="0" y="7"/>
                      <a:pt x="0" y="5"/>
                    </a:cubicBezTo>
                    <a:cubicBezTo>
                      <a:pt x="2" y="2"/>
                      <a:pt x="5" y="0"/>
                      <a:pt x="9" y="0"/>
                    </a:cubicBezTo>
                    <a:cubicBezTo>
                      <a:pt x="13" y="0"/>
                      <a:pt x="17" y="2"/>
                      <a:pt x="18" y="5"/>
                    </a:cubicBezTo>
                    <a:cubicBezTo>
                      <a:pt x="18" y="7"/>
                      <a:pt x="18" y="9"/>
                      <a:pt x="18" y="12"/>
                    </a:cubicBezTo>
                    <a:cubicBezTo>
                      <a:pt x="18" y="15"/>
                      <a:pt x="18" y="16"/>
                      <a:pt x="18" y="18"/>
                    </a:cubicBezTo>
                    <a:cubicBezTo>
                      <a:pt x="17" y="22"/>
                      <a:pt x="13" y="24"/>
                      <a:pt x="9" y="24"/>
                    </a:cubicBezTo>
                    <a:cubicBezTo>
                      <a:pt x="5" y="24"/>
                      <a:pt x="2" y="22"/>
                      <a:pt x="0" y="18"/>
                    </a:cubicBezTo>
                    <a:close/>
                    <a:moveTo>
                      <a:pt x="12" y="16"/>
                    </a:moveTo>
                    <a:cubicBezTo>
                      <a:pt x="12" y="16"/>
                      <a:pt x="12" y="14"/>
                      <a:pt x="12" y="12"/>
                    </a:cubicBezTo>
                    <a:cubicBezTo>
                      <a:pt x="12" y="9"/>
                      <a:pt x="12" y="8"/>
                      <a:pt x="12" y="7"/>
                    </a:cubicBezTo>
                    <a:cubicBezTo>
                      <a:pt x="12" y="6"/>
                      <a:pt x="11" y="5"/>
                      <a:pt x="9" y="5"/>
                    </a:cubicBezTo>
                    <a:cubicBezTo>
                      <a:pt x="8" y="5"/>
                      <a:pt x="7" y="6"/>
                      <a:pt x="6" y="7"/>
                    </a:cubicBezTo>
                    <a:cubicBezTo>
                      <a:pt x="6" y="8"/>
                      <a:pt x="6" y="9"/>
                      <a:pt x="6" y="12"/>
                    </a:cubicBezTo>
                    <a:cubicBezTo>
                      <a:pt x="6" y="14"/>
                      <a:pt x="6" y="16"/>
                      <a:pt x="6" y="16"/>
                    </a:cubicBezTo>
                    <a:cubicBezTo>
                      <a:pt x="7" y="18"/>
                      <a:pt x="8" y="18"/>
                      <a:pt x="9" y="18"/>
                    </a:cubicBezTo>
                    <a:cubicBezTo>
                      <a:pt x="11" y="18"/>
                      <a:pt x="12" y="18"/>
                      <a:pt x="12" y="16"/>
                    </a:cubicBezTo>
                    <a:close/>
                  </a:path>
                </a:pathLst>
              </a:custGeom>
              <a:solidFill>
                <a:srgbClr val="211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" name="Freeform 34"/>
              <p:cNvSpPr>
                <a:spLocks noEditPoints="1"/>
              </p:cNvSpPr>
              <p:nvPr userDrawn="1"/>
            </p:nvSpPr>
            <p:spPr bwMode="auto">
              <a:xfrm>
                <a:off x="5849938" y="6407150"/>
                <a:ext cx="61913" cy="76200"/>
              </a:xfrm>
              <a:custGeom>
                <a:avLst/>
                <a:gdLst>
                  <a:gd name="T0" fmla="*/ 13 w 19"/>
                  <a:gd name="T1" fmla="*/ 23 h 23"/>
                  <a:gd name="T2" fmla="*/ 12 w 19"/>
                  <a:gd name="T3" fmla="*/ 23 h 23"/>
                  <a:gd name="T4" fmla="*/ 9 w 19"/>
                  <a:gd name="T5" fmla="*/ 15 h 23"/>
                  <a:gd name="T6" fmla="*/ 7 w 19"/>
                  <a:gd name="T7" fmla="*/ 15 h 23"/>
                  <a:gd name="T8" fmla="*/ 6 w 19"/>
                  <a:gd name="T9" fmla="*/ 15 h 23"/>
                  <a:gd name="T10" fmla="*/ 6 w 19"/>
                  <a:gd name="T11" fmla="*/ 23 h 23"/>
                  <a:gd name="T12" fmla="*/ 6 w 19"/>
                  <a:gd name="T13" fmla="*/ 23 h 23"/>
                  <a:gd name="T14" fmla="*/ 1 w 19"/>
                  <a:gd name="T15" fmla="*/ 23 h 23"/>
                  <a:gd name="T16" fmla="*/ 0 w 19"/>
                  <a:gd name="T17" fmla="*/ 23 h 23"/>
                  <a:gd name="T18" fmla="*/ 0 w 19"/>
                  <a:gd name="T19" fmla="*/ 0 h 23"/>
                  <a:gd name="T20" fmla="*/ 1 w 19"/>
                  <a:gd name="T21" fmla="*/ 0 h 23"/>
                  <a:gd name="T22" fmla="*/ 10 w 19"/>
                  <a:gd name="T23" fmla="*/ 0 h 23"/>
                  <a:gd name="T24" fmla="*/ 19 w 19"/>
                  <a:gd name="T25" fmla="*/ 8 h 23"/>
                  <a:gd name="T26" fmla="*/ 15 w 19"/>
                  <a:gd name="T27" fmla="*/ 14 h 23"/>
                  <a:gd name="T28" fmla="*/ 19 w 19"/>
                  <a:gd name="T29" fmla="*/ 23 h 23"/>
                  <a:gd name="T30" fmla="*/ 19 w 19"/>
                  <a:gd name="T31" fmla="*/ 23 h 23"/>
                  <a:gd name="T32" fmla="*/ 13 w 19"/>
                  <a:gd name="T33" fmla="*/ 23 h 23"/>
                  <a:gd name="T34" fmla="*/ 13 w 19"/>
                  <a:gd name="T35" fmla="*/ 8 h 23"/>
                  <a:gd name="T36" fmla="*/ 10 w 19"/>
                  <a:gd name="T37" fmla="*/ 5 h 23"/>
                  <a:gd name="T38" fmla="*/ 7 w 19"/>
                  <a:gd name="T39" fmla="*/ 5 h 23"/>
                  <a:gd name="T40" fmla="*/ 6 w 19"/>
                  <a:gd name="T41" fmla="*/ 5 h 23"/>
                  <a:gd name="T42" fmla="*/ 6 w 19"/>
                  <a:gd name="T43" fmla="*/ 10 h 23"/>
                  <a:gd name="T44" fmla="*/ 7 w 19"/>
                  <a:gd name="T45" fmla="*/ 10 h 23"/>
                  <a:gd name="T46" fmla="*/ 10 w 19"/>
                  <a:gd name="T47" fmla="*/ 10 h 23"/>
                  <a:gd name="T48" fmla="*/ 13 w 19"/>
                  <a:gd name="T4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9" h="23">
                    <a:moveTo>
                      <a:pt x="13" y="23"/>
                    </a:moveTo>
                    <a:cubicBezTo>
                      <a:pt x="13" y="23"/>
                      <a:pt x="12" y="23"/>
                      <a:pt x="12" y="23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6" y="15"/>
                      <a:pt x="6" y="15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3"/>
                      <a:pt x="0" y="23"/>
                      <a:pt x="0" y="2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6" y="0"/>
                      <a:pt x="19" y="3"/>
                      <a:pt x="19" y="8"/>
                    </a:cubicBezTo>
                    <a:cubicBezTo>
                      <a:pt x="19" y="10"/>
                      <a:pt x="17" y="13"/>
                      <a:pt x="15" y="14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9" y="23"/>
                      <a:pt x="19" y="23"/>
                      <a:pt x="19" y="23"/>
                    </a:cubicBezTo>
                    <a:lnTo>
                      <a:pt x="13" y="23"/>
                    </a:lnTo>
                    <a:close/>
                    <a:moveTo>
                      <a:pt x="13" y="8"/>
                    </a:moveTo>
                    <a:cubicBezTo>
                      <a:pt x="13" y="6"/>
                      <a:pt x="12" y="5"/>
                      <a:pt x="10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6" y="5"/>
                      <a:pt x="6" y="5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7" y="10"/>
                      <a:pt x="7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2" y="10"/>
                      <a:pt x="13" y="9"/>
                      <a:pt x="13" y="8"/>
                    </a:cubicBezTo>
                    <a:close/>
                  </a:path>
                </a:pathLst>
              </a:custGeom>
              <a:solidFill>
                <a:srgbClr val="211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2" name="Freeform 35"/>
              <p:cNvSpPr>
                <a:spLocks/>
              </p:cNvSpPr>
              <p:nvPr userDrawn="1"/>
            </p:nvSpPr>
            <p:spPr bwMode="auto">
              <a:xfrm>
                <a:off x="5942013" y="6407150"/>
                <a:ext cx="61913" cy="79375"/>
              </a:xfrm>
              <a:custGeom>
                <a:avLst/>
                <a:gdLst>
                  <a:gd name="T0" fmla="*/ 0 w 19"/>
                  <a:gd name="T1" fmla="*/ 12 h 24"/>
                  <a:gd name="T2" fmla="*/ 1 w 19"/>
                  <a:gd name="T3" fmla="*/ 5 h 24"/>
                  <a:gd name="T4" fmla="*/ 9 w 19"/>
                  <a:gd name="T5" fmla="*/ 0 h 24"/>
                  <a:gd name="T6" fmla="*/ 18 w 19"/>
                  <a:gd name="T7" fmla="*/ 5 h 24"/>
                  <a:gd name="T8" fmla="*/ 18 w 19"/>
                  <a:gd name="T9" fmla="*/ 5 h 24"/>
                  <a:gd name="T10" fmla="*/ 13 w 19"/>
                  <a:gd name="T11" fmla="*/ 7 h 24"/>
                  <a:gd name="T12" fmla="*/ 13 w 19"/>
                  <a:gd name="T13" fmla="*/ 7 h 24"/>
                  <a:gd name="T14" fmla="*/ 9 w 19"/>
                  <a:gd name="T15" fmla="*/ 5 h 24"/>
                  <a:gd name="T16" fmla="*/ 6 w 19"/>
                  <a:gd name="T17" fmla="*/ 7 h 24"/>
                  <a:gd name="T18" fmla="*/ 6 w 19"/>
                  <a:gd name="T19" fmla="*/ 12 h 24"/>
                  <a:gd name="T20" fmla="*/ 6 w 19"/>
                  <a:gd name="T21" fmla="*/ 16 h 24"/>
                  <a:gd name="T22" fmla="*/ 9 w 19"/>
                  <a:gd name="T23" fmla="*/ 18 h 24"/>
                  <a:gd name="T24" fmla="*/ 13 w 19"/>
                  <a:gd name="T25" fmla="*/ 17 h 24"/>
                  <a:gd name="T26" fmla="*/ 13 w 19"/>
                  <a:gd name="T27" fmla="*/ 15 h 24"/>
                  <a:gd name="T28" fmla="*/ 13 w 19"/>
                  <a:gd name="T29" fmla="*/ 15 h 24"/>
                  <a:gd name="T30" fmla="*/ 10 w 19"/>
                  <a:gd name="T31" fmla="*/ 15 h 24"/>
                  <a:gd name="T32" fmla="*/ 10 w 19"/>
                  <a:gd name="T33" fmla="*/ 14 h 24"/>
                  <a:gd name="T34" fmla="*/ 10 w 19"/>
                  <a:gd name="T35" fmla="*/ 11 h 24"/>
                  <a:gd name="T36" fmla="*/ 10 w 19"/>
                  <a:gd name="T37" fmla="*/ 10 h 24"/>
                  <a:gd name="T38" fmla="*/ 18 w 19"/>
                  <a:gd name="T39" fmla="*/ 10 h 24"/>
                  <a:gd name="T40" fmla="*/ 19 w 19"/>
                  <a:gd name="T41" fmla="*/ 11 h 24"/>
                  <a:gd name="T42" fmla="*/ 19 w 19"/>
                  <a:gd name="T43" fmla="*/ 12 h 24"/>
                  <a:gd name="T44" fmla="*/ 18 w 19"/>
                  <a:gd name="T45" fmla="*/ 18 h 24"/>
                  <a:gd name="T46" fmla="*/ 9 w 19"/>
                  <a:gd name="T47" fmla="*/ 24 h 24"/>
                  <a:gd name="T48" fmla="*/ 1 w 19"/>
                  <a:gd name="T49" fmla="*/ 18 h 24"/>
                  <a:gd name="T50" fmla="*/ 0 w 19"/>
                  <a:gd name="T5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9" h="24">
                    <a:moveTo>
                      <a:pt x="0" y="12"/>
                    </a:moveTo>
                    <a:cubicBezTo>
                      <a:pt x="0" y="9"/>
                      <a:pt x="0" y="7"/>
                      <a:pt x="1" y="5"/>
                    </a:cubicBezTo>
                    <a:cubicBezTo>
                      <a:pt x="2" y="2"/>
                      <a:pt x="5" y="0"/>
                      <a:pt x="9" y="0"/>
                    </a:cubicBezTo>
                    <a:cubicBezTo>
                      <a:pt x="14" y="0"/>
                      <a:pt x="16" y="2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2" y="6"/>
                      <a:pt x="11" y="5"/>
                      <a:pt x="9" y="5"/>
                    </a:cubicBezTo>
                    <a:cubicBezTo>
                      <a:pt x="8" y="5"/>
                      <a:pt x="7" y="6"/>
                      <a:pt x="6" y="7"/>
                    </a:cubicBezTo>
                    <a:cubicBezTo>
                      <a:pt x="6" y="8"/>
                      <a:pt x="6" y="9"/>
                      <a:pt x="6" y="12"/>
                    </a:cubicBezTo>
                    <a:cubicBezTo>
                      <a:pt x="6" y="14"/>
                      <a:pt x="6" y="16"/>
                      <a:pt x="6" y="16"/>
                    </a:cubicBezTo>
                    <a:cubicBezTo>
                      <a:pt x="7" y="18"/>
                      <a:pt x="8" y="18"/>
                      <a:pt x="9" y="18"/>
                    </a:cubicBezTo>
                    <a:cubicBezTo>
                      <a:pt x="11" y="18"/>
                      <a:pt x="12" y="18"/>
                      <a:pt x="13" y="17"/>
                    </a:cubicBezTo>
                    <a:cubicBezTo>
                      <a:pt x="13" y="16"/>
                      <a:pt x="13" y="16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4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9" y="10"/>
                      <a:pt x="19" y="11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9" y="15"/>
                      <a:pt x="18" y="16"/>
                      <a:pt x="18" y="18"/>
                    </a:cubicBezTo>
                    <a:cubicBezTo>
                      <a:pt x="17" y="22"/>
                      <a:pt x="14" y="24"/>
                      <a:pt x="9" y="24"/>
                    </a:cubicBezTo>
                    <a:cubicBezTo>
                      <a:pt x="5" y="24"/>
                      <a:pt x="2" y="22"/>
                      <a:pt x="1" y="18"/>
                    </a:cubicBezTo>
                    <a:cubicBezTo>
                      <a:pt x="0" y="16"/>
                      <a:pt x="0" y="15"/>
                      <a:pt x="0" y="12"/>
                    </a:cubicBezTo>
                    <a:close/>
                  </a:path>
                </a:pathLst>
              </a:custGeom>
              <a:solidFill>
                <a:srgbClr val="211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3" name="Freeform 36"/>
              <p:cNvSpPr>
                <a:spLocks/>
              </p:cNvSpPr>
              <p:nvPr userDrawn="1"/>
            </p:nvSpPr>
            <p:spPr bwMode="auto">
              <a:xfrm>
                <a:off x="6081713" y="6407150"/>
                <a:ext cx="61913" cy="79375"/>
              </a:xfrm>
              <a:custGeom>
                <a:avLst/>
                <a:gdLst>
                  <a:gd name="T0" fmla="*/ 0 w 19"/>
                  <a:gd name="T1" fmla="*/ 14 h 24"/>
                  <a:gd name="T2" fmla="*/ 0 w 19"/>
                  <a:gd name="T3" fmla="*/ 0 h 24"/>
                  <a:gd name="T4" fmla="*/ 1 w 19"/>
                  <a:gd name="T5" fmla="*/ 0 h 24"/>
                  <a:gd name="T6" fmla="*/ 6 w 19"/>
                  <a:gd name="T7" fmla="*/ 0 h 24"/>
                  <a:gd name="T8" fmla="*/ 6 w 19"/>
                  <a:gd name="T9" fmla="*/ 0 h 24"/>
                  <a:gd name="T10" fmla="*/ 6 w 19"/>
                  <a:gd name="T11" fmla="*/ 15 h 24"/>
                  <a:gd name="T12" fmla="*/ 10 w 19"/>
                  <a:gd name="T13" fmla="*/ 18 h 24"/>
                  <a:gd name="T14" fmla="*/ 13 w 19"/>
                  <a:gd name="T15" fmla="*/ 15 h 24"/>
                  <a:gd name="T16" fmla="*/ 13 w 19"/>
                  <a:gd name="T17" fmla="*/ 0 h 24"/>
                  <a:gd name="T18" fmla="*/ 13 w 19"/>
                  <a:gd name="T19" fmla="*/ 0 h 24"/>
                  <a:gd name="T20" fmla="*/ 19 w 19"/>
                  <a:gd name="T21" fmla="*/ 0 h 24"/>
                  <a:gd name="T22" fmla="*/ 19 w 19"/>
                  <a:gd name="T23" fmla="*/ 0 h 24"/>
                  <a:gd name="T24" fmla="*/ 19 w 19"/>
                  <a:gd name="T25" fmla="*/ 14 h 24"/>
                  <a:gd name="T26" fmla="*/ 10 w 19"/>
                  <a:gd name="T27" fmla="*/ 24 h 24"/>
                  <a:gd name="T28" fmla="*/ 0 w 19"/>
                  <a:gd name="T29" fmla="*/ 1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" h="24">
                    <a:moveTo>
                      <a:pt x="0" y="1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7"/>
                      <a:pt x="8" y="18"/>
                      <a:pt x="10" y="18"/>
                    </a:cubicBezTo>
                    <a:cubicBezTo>
                      <a:pt x="12" y="18"/>
                      <a:pt x="13" y="17"/>
                      <a:pt x="13" y="15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20"/>
                      <a:pt x="15" y="24"/>
                      <a:pt x="10" y="24"/>
                    </a:cubicBezTo>
                    <a:cubicBezTo>
                      <a:pt x="4" y="24"/>
                      <a:pt x="0" y="20"/>
                      <a:pt x="0" y="14"/>
                    </a:cubicBezTo>
                    <a:close/>
                  </a:path>
                </a:pathLst>
              </a:custGeom>
              <a:solidFill>
                <a:srgbClr val="211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4" name="Freeform 37"/>
              <p:cNvSpPr>
                <a:spLocks/>
              </p:cNvSpPr>
              <p:nvPr userDrawn="1"/>
            </p:nvSpPr>
            <p:spPr bwMode="auto">
              <a:xfrm>
                <a:off x="6175375" y="6407150"/>
                <a:ext cx="61913" cy="76200"/>
              </a:xfrm>
              <a:custGeom>
                <a:avLst/>
                <a:gdLst>
                  <a:gd name="T0" fmla="*/ 0 w 19"/>
                  <a:gd name="T1" fmla="*/ 0 h 23"/>
                  <a:gd name="T2" fmla="*/ 1 w 19"/>
                  <a:gd name="T3" fmla="*/ 0 h 23"/>
                  <a:gd name="T4" fmla="*/ 6 w 19"/>
                  <a:gd name="T5" fmla="*/ 0 h 23"/>
                  <a:gd name="T6" fmla="*/ 6 w 19"/>
                  <a:gd name="T7" fmla="*/ 0 h 23"/>
                  <a:gd name="T8" fmla="*/ 13 w 19"/>
                  <a:gd name="T9" fmla="*/ 14 h 23"/>
                  <a:gd name="T10" fmla="*/ 13 w 19"/>
                  <a:gd name="T11" fmla="*/ 14 h 23"/>
                  <a:gd name="T12" fmla="*/ 13 w 19"/>
                  <a:gd name="T13" fmla="*/ 0 h 23"/>
                  <a:gd name="T14" fmla="*/ 14 w 19"/>
                  <a:gd name="T15" fmla="*/ 0 h 23"/>
                  <a:gd name="T16" fmla="*/ 18 w 19"/>
                  <a:gd name="T17" fmla="*/ 0 h 23"/>
                  <a:gd name="T18" fmla="*/ 19 w 19"/>
                  <a:gd name="T19" fmla="*/ 0 h 23"/>
                  <a:gd name="T20" fmla="*/ 19 w 19"/>
                  <a:gd name="T21" fmla="*/ 23 h 23"/>
                  <a:gd name="T22" fmla="*/ 18 w 19"/>
                  <a:gd name="T23" fmla="*/ 23 h 23"/>
                  <a:gd name="T24" fmla="*/ 13 w 19"/>
                  <a:gd name="T25" fmla="*/ 23 h 23"/>
                  <a:gd name="T26" fmla="*/ 13 w 19"/>
                  <a:gd name="T27" fmla="*/ 23 h 23"/>
                  <a:gd name="T28" fmla="*/ 6 w 19"/>
                  <a:gd name="T29" fmla="*/ 10 h 23"/>
                  <a:gd name="T30" fmla="*/ 6 w 19"/>
                  <a:gd name="T31" fmla="*/ 10 h 23"/>
                  <a:gd name="T32" fmla="*/ 6 w 19"/>
                  <a:gd name="T33" fmla="*/ 23 h 23"/>
                  <a:gd name="T34" fmla="*/ 5 w 19"/>
                  <a:gd name="T35" fmla="*/ 23 h 23"/>
                  <a:gd name="T36" fmla="*/ 1 w 19"/>
                  <a:gd name="T37" fmla="*/ 23 h 23"/>
                  <a:gd name="T38" fmla="*/ 0 w 19"/>
                  <a:gd name="T39" fmla="*/ 23 h 23"/>
                  <a:gd name="T40" fmla="*/ 0 w 19"/>
                  <a:gd name="T4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9" h="23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4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9" y="23"/>
                      <a:pt x="19" y="23"/>
                      <a:pt x="18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3"/>
                      <a:pt x="6" y="23"/>
                      <a:pt x="5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0" y="23"/>
                      <a:pt x="0" y="23"/>
                      <a:pt x="0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11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5" name="Freeform 38"/>
              <p:cNvSpPr>
                <a:spLocks/>
              </p:cNvSpPr>
              <p:nvPr userDrawn="1"/>
            </p:nvSpPr>
            <p:spPr bwMode="auto">
              <a:xfrm>
                <a:off x="6270625" y="6407150"/>
                <a:ext cx="19050" cy="76200"/>
              </a:xfrm>
              <a:custGeom>
                <a:avLst/>
                <a:gdLst>
                  <a:gd name="T0" fmla="*/ 0 w 6"/>
                  <a:gd name="T1" fmla="*/ 0 h 23"/>
                  <a:gd name="T2" fmla="*/ 1 w 6"/>
                  <a:gd name="T3" fmla="*/ 0 h 23"/>
                  <a:gd name="T4" fmla="*/ 6 w 6"/>
                  <a:gd name="T5" fmla="*/ 0 h 23"/>
                  <a:gd name="T6" fmla="*/ 6 w 6"/>
                  <a:gd name="T7" fmla="*/ 0 h 23"/>
                  <a:gd name="T8" fmla="*/ 6 w 6"/>
                  <a:gd name="T9" fmla="*/ 23 h 23"/>
                  <a:gd name="T10" fmla="*/ 6 w 6"/>
                  <a:gd name="T11" fmla="*/ 23 h 23"/>
                  <a:gd name="T12" fmla="*/ 1 w 6"/>
                  <a:gd name="T13" fmla="*/ 23 h 23"/>
                  <a:gd name="T14" fmla="*/ 0 w 6"/>
                  <a:gd name="T15" fmla="*/ 23 h 23"/>
                  <a:gd name="T16" fmla="*/ 0 w 6"/>
                  <a:gd name="T17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3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0" y="23"/>
                      <a:pt x="0" y="23"/>
                      <a:pt x="0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11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6" name="Freeform 39"/>
              <p:cNvSpPr>
                <a:spLocks/>
              </p:cNvSpPr>
              <p:nvPr userDrawn="1"/>
            </p:nvSpPr>
            <p:spPr bwMode="auto">
              <a:xfrm>
                <a:off x="6319838" y="6407150"/>
                <a:ext cx="68263" cy="76200"/>
              </a:xfrm>
              <a:custGeom>
                <a:avLst/>
                <a:gdLst>
                  <a:gd name="T0" fmla="*/ 8 w 21"/>
                  <a:gd name="T1" fmla="*/ 23 h 23"/>
                  <a:gd name="T2" fmla="*/ 8 w 21"/>
                  <a:gd name="T3" fmla="*/ 23 h 23"/>
                  <a:gd name="T4" fmla="*/ 0 w 21"/>
                  <a:gd name="T5" fmla="*/ 1 h 23"/>
                  <a:gd name="T6" fmla="*/ 1 w 21"/>
                  <a:gd name="T7" fmla="*/ 0 h 23"/>
                  <a:gd name="T8" fmla="*/ 6 w 21"/>
                  <a:gd name="T9" fmla="*/ 0 h 23"/>
                  <a:gd name="T10" fmla="*/ 7 w 21"/>
                  <a:gd name="T11" fmla="*/ 0 h 23"/>
                  <a:gd name="T12" fmla="*/ 11 w 21"/>
                  <a:gd name="T13" fmla="*/ 14 h 23"/>
                  <a:gd name="T14" fmla="*/ 11 w 21"/>
                  <a:gd name="T15" fmla="*/ 14 h 23"/>
                  <a:gd name="T16" fmla="*/ 15 w 21"/>
                  <a:gd name="T17" fmla="*/ 0 h 23"/>
                  <a:gd name="T18" fmla="*/ 15 w 21"/>
                  <a:gd name="T19" fmla="*/ 0 h 23"/>
                  <a:gd name="T20" fmla="*/ 21 w 21"/>
                  <a:gd name="T21" fmla="*/ 0 h 23"/>
                  <a:gd name="T22" fmla="*/ 21 w 21"/>
                  <a:gd name="T23" fmla="*/ 1 h 23"/>
                  <a:gd name="T24" fmla="*/ 14 w 21"/>
                  <a:gd name="T25" fmla="*/ 23 h 23"/>
                  <a:gd name="T26" fmla="*/ 13 w 21"/>
                  <a:gd name="T27" fmla="*/ 23 h 23"/>
                  <a:gd name="T28" fmla="*/ 8 w 21"/>
                  <a:gd name="T29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" h="23">
                    <a:moveTo>
                      <a:pt x="8" y="23"/>
                    </a:moveTo>
                    <a:cubicBezTo>
                      <a:pt x="8" y="23"/>
                      <a:pt x="8" y="23"/>
                      <a:pt x="8" y="23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7" y="0"/>
                      <a:pt x="7" y="0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1" y="0"/>
                      <a:pt x="21" y="1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4" y="23"/>
                      <a:pt x="13" y="23"/>
                      <a:pt x="13" y="23"/>
                    </a:cubicBezTo>
                    <a:lnTo>
                      <a:pt x="8" y="23"/>
                    </a:lnTo>
                    <a:close/>
                  </a:path>
                </a:pathLst>
              </a:custGeom>
              <a:solidFill>
                <a:srgbClr val="211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7" name="Freeform 40"/>
              <p:cNvSpPr>
                <a:spLocks/>
              </p:cNvSpPr>
              <p:nvPr userDrawn="1"/>
            </p:nvSpPr>
            <p:spPr bwMode="auto">
              <a:xfrm>
                <a:off x="6416675" y="6407150"/>
                <a:ext cx="52388" cy="76200"/>
              </a:xfrm>
              <a:custGeom>
                <a:avLst/>
                <a:gdLst>
                  <a:gd name="T0" fmla="*/ 0 w 16"/>
                  <a:gd name="T1" fmla="*/ 0 h 23"/>
                  <a:gd name="T2" fmla="*/ 0 w 16"/>
                  <a:gd name="T3" fmla="*/ 0 h 23"/>
                  <a:gd name="T4" fmla="*/ 16 w 16"/>
                  <a:gd name="T5" fmla="*/ 0 h 23"/>
                  <a:gd name="T6" fmla="*/ 16 w 16"/>
                  <a:gd name="T7" fmla="*/ 0 h 23"/>
                  <a:gd name="T8" fmla="*/ 16 w 16"/>
                  <a:gd name="T9" fmla="*/ 5 h 23"/>
                  <a:gd name="T10" fmla="*/ 16 w 16"/>
                  <a:gd name="T11" fmla="*/ 5 h 23"/>
                  <a:gd name="T12" fmla="*/ 6 w 16"/>
                  <a:gd name="T13" fmla="*/ 5 h 23"/>
                  <a:gd name="T14" fmla="*/ 6 w 16"/>
                  <a:gd name="T15" fmla="*/ 5 h 23"/>
                  <a:gd name="T16" fmla="*/ 6 w 16"/>
                  <a:gd name="T17" fmla="*/ 9 h 23"/>
                  <a:gd name="T18" fmla="*/ 6 w 16"/>
                  <a:gd name="T19" fmla="*/ 9 h 23"/>
                  <a:gd name="T20" fmla="*/ 14 w 16"/>
                  <a:gd name="T21" fmla="*/ 9 h 23"/>
                  <a:gd name="T22" fmla="*/ 14 w 16"/>
                  <a:gd name="T23" fmla="*/ 9 h 23"/>
                  <a:gd name="T24" fmla="*/ 14 w 16"/>
                  <a:gd name="T25" fmla="*/ 14 h 23"/>
                  <a:gd name="T26" fmla="*/ 14 w 16"/>
                  <a:gd name="T27" fmla="*/ 14 h 23"/>
                  <a:gd name="T28" fmla="*/ 6 w 16"/>
                  <a:gd name="T29" fmla="*/ 14 h 23"/>
                  <a:gd name="T30" fmla="*/ 6 w 16"/>
                  <a:gd name="T31" fmla="*/ 14 h 23"/>
                  <a:gd name="T32" fmla="*/ 6 w 16"/>
                  <a:gd name="T33" fmla="*/ 18 h 23"/>
                  <a:gd name="T34" fmla="*/ 6 w 16"/>
                  <a:gd name="T35" fmla="*/ 18 h 23"/>
                  <a:gd name="T36" fmla="*/ 16 w 16"/>
                  <a:gd name="T37" fmla="*/ 18 h 23"/>
                  <a:gd name="T38" fmla="*/ 16 w 16"/>
                  <a:gd name="T39" fmla="*/ 19 h 23"/>
                  <a:gd name="T40" fmla="*/ 16 w 16"/>
                  <a:gd name="T41" fmla="*/ 23 h 23"/>
                  <a:gd name="T42" fmla="*/ 16 w 16"/>
                  <a:gd name="T43" fmla="*/ 23 h 23"/>
                  <a:gd name="T44" fmla="*/ 0 w 16"/>
                  <a:gd name="T45" fmla="*/ 23 h 23"/>
                  <a:gd name="T46" fmla="*/ 0 w 16"/>
                  <a:gd name="T47" fmla="*/ 23 h 23"/>
                  <a:gd name="T48" fmla="*/ 0 w 16"/>
                  <a:gd name="T4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" h="2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6" y="18"/>
                      <a:pt x="16" y="18"/>
                      <a:pt x="16" y="19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11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8" name="Freeform 41"/>
              <p:cNvSpPr>
                <a:spLocks noEditPoints="1"/>
              </p:cNvSpPr>
              <p:nvPr userDrawn="1"/>
            </p:nvSpPr>
            <p:spPr bwMode="auto">
              <a:xfrm>
                <a:off x="6502400" y="6407150"/>
                <a:ext cx="58738" cy="76200"/>
              </a:xfrm>
              <a:custGeom>
                <a:avLst/>
                <a:gdLst>
                  <a:gd name="T0" fmla="*/ 12 w 18"/>
                  <a:gd name="T1" fmla="*/ 23 h 23"/>
                  <a:gd name="T2" fmla="*/ 12 w 18"/>
                  <a:gd name="T3" fmla="*/ 23 h 23"/>
                  <a:gd name="T4" fmla="*/ 8 w 18"/>
                  <a:gd name="T5" fmla="*/ 15 h 23"/>
                  <a:gd name="T6" fmla="*/ 6 w 18"/>
                  <a:gd name="T7" fmla="*/ 15 h 23"/>
                  <a:gd name="T8" fmla="*/ 6 w 18"/>
                  <a:gd name="T9" fmla="*/ 15 h 23"/>
                  <a:gd name="T10" fmla="*/ 6 w 18"/>
                  <a:gd name="T11" fmla="*/ 23 h 23"/>
                  <a:gd name="T12" fmla="*/ 5 w 18"/>
                  <a:gd name="T13" fmla="*/ 23 h 23"/>
                  <a:gd name="T14" fmla="*/ 0 w 18"/>
                  <a:gd name="T15" fmla="*/ 23 h 23"/>
                  <a:gd name="T16" fmla="*/ 0 w 18"/>
                  <a:gd name="T17" fmla="*/ 23 h 23"/>
                  <a:gd name="T18" fmla="*/ 0 w 18"/>
                  <a:gd name="T19" fmla="*/ 0 h 23"/>
                  <a:gd name="T20" fmla="*/ 0 w 18"/>
                  <a:gd name="T21" fmla="*/ 0 h 23"/>
                  <a:gd name="T22" fmla="*/ 10 w 18"/>
                  <a:gd name="T23" fmla="*/ 0 h 23"/>
                  <a:gd name="T24" fmla="*/ 18 w 18"/>
                  <a:gd name="T25" fmla="*/ 8 h 23"/>
                  <a:gd name="T26" fmla="*/ 14 w 18"/>
                  <a:gd name="T27" fmla="*/ 14 h 23"/>
                  <a:gd name="T28" fmla="*/ 18 w 18"/>
                  <a:gd name="T29" fmla="*/ 23 h 23"/>
                  <a:gd name="T30" fmla="*/ 18 w 18"/>
                  <a:gd name="T31" fmla="*/ 23 h 23"/>
                  <a:gd name="T32" fmla="*/ 12 w 18"/>
                  <a:gd name="T33" fmla="*/ 23 h 23"/>
                  <a:gd name="T34" fmla="*/ 12 w 18"/>
                  <a:gd name="T35" fmla="*/ 8 h 23"/>
                  <a:gd name="T36" fmla="*/ 9 w 18"/>
                  <a:gd name="T37" fmla="*/ 5 h 23"/>
                  <a:gd name="T38" fmla="*/ 6 w 18"/>
                  <a:gd name="T39" fmla="*/ 5 h 23"/>
                  <a:gd name="T40" fmla="*/ 6 w 18"/>
                  <a:gd name="T41" fmla="*/ 5 h 23"/>
                  <a:gd name="T42" fmla="*/ 6 w 18"/>
                  <a:gd name="T43" fmla="*/ 10 h 23"/>
                  <a:gd name="T44" fmla="*/ 6 w 18"/>
                  <a:gd name="T45" fmla="*/ 10 h 23"/>
                  <a:gd name="T46" fmla="*/ 9 w 18"/>
                  <a:gd name="T47" fmla="*/ 10 h 23"/>
                  <a:gd name="T48" fmla="*/ 12 w 18"/>
                  <a:gd name="T4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8" h="23">
                    <a:moveTo>
                      <a:pt x="12" y="23"/>
                    </a:moveTo>
                    <a:cubicBezTo>
                      <a:pt x="12" y="23"/>
                      <a:pt x="12" y="23"/>
                      <a:pt x="12" y="23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3"/>
                      <a:pt x="6" y="23"/>
                      <a:pt x="5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5" y="0"/>
                      <a:pt x="18" y="3"/>
                      <a:pt x="18" y="8"/>
                    </a:cubicBezTo>
                    <a:cubicBezTo>
                      <a:pt x="18" y="10"/>
                      <a:pt x="16" y="13"/>
                      <a:pt x="14" y="14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8" y="23"/>
                      <a:pt x="18" y="23"/>
                      <a:pt x="18" y="23"/>
                    </a:cubicBezTo>
                    <a:lnTo>
                      <a:pt x="12" y="23"/>
                    </a:lnTo>
                    <a:close/>
                    <a:moveTo>
                      <a:pt x="12" y="8"/>
                    </a:moveTo>
                    <a:cubicBezTo>
                      <a:pt x="12" y="6"/>
                      <a:pt x="11" y="5"/>
                      <a:pt x="9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1" y="10"/>
                      <a:pt x="12" y="9"/>
                      <a:pt x="12" y="8"/>
                    </a:cubicBezTo>
                    <a:close/>
                  </a:path>
                </a:pathLst>
              </a:custGeom>
              <a:solidFill>
                <a:srgbClr val="211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9" name="Freeform 42"/>
              <p:cNvSpPr>
                <a:spLocks/>
              </p:cNvSpPr>
              <p:nvPr userDrawn="1"/>
            </p:nvSpPr>
            <p:spPr bwMode="auto">
              <a:xfrm>
                <a:off x="6589713" y="6407150"/>
                <a:ext cx="61913" cy="79375"/>
              </a:xfrm>
              <a:custGeom>
                <a:avLst/>
                <a:gdLst>
                  <a:gd name="T0" fmla="*/ 0 w 19"/>
                  <a:gd name="T1" fmla="*/ 20 h 24"/>
                  <a:gd name="T2" fmla="*/ 0 w 19"/>
                  <a:gd name="T3" fmla="*/ 20 h 24"/>
                  <a:gd name="T4" fmla="*/ 3 w 19"/>
                  <a:gd name="T5" fmla="*/ 16 h 24"/>
                  <a:gd name="T6" fmla="*/ 3 w 19"/>
                  <a:gd name="T7" fmla="*/ 16 h 24"/>
                  <a:gd name="T8" fmla="*/ 9 w 19"/>
                  <a:gd name="T9" fmla="*/ 19 h 24"/>
                  <a:gd name="T10" fmla="*/ 13 w 19"/>
                  <a:gd name="T11" fmla="*/ 16 h 24"/>
                  <a:gd name="T12" fmla="*/ 10 w 19"/>
                  <a:gd name="T13" fmla="*/ 14 h 24"/>
                  <a:gd name="T14" fmla="*/ 8 w 19"/>
                  <a:gd name="T15" fmla="*/ 14 h 24"/>
                  <a:gd name="T16" fmla="*/ 1 w 19"/>
                  <a:gd name="T17" fmla="*/ 7 h 24"/>
                  <a:gd name="T18" fmla="*/ 9 w 19"/>
                  <a:gd name="T19" fmla="*/ 0 h 24"/>
                  <a:gd name="T20" fmla="*/ 18 w 19"/>
                  <a:gd name="T21" fmla="*/ 2 h 24"/>
                  <a:gd name="T22" fmla="*/ 18 w 19"/>
                  <a:gd name="T23" fmla="*/ 3 h 24"/>
                  <a:gd name="T24" fmla="*/ 15 w 19"/>
                  <a:gd name="T25" fmla="*/ 7 h 24"/>
                  <a:gd name="T26" fmla="*/ 15 w 19"/>
                  <a:gd name="T27" fmla="*/ 7 h 24"/>
                  <a:gd name="T28" fmla="*/ 9 w 19"/>
                  <a:gd name="T29" fmla="*/ 5 h 24"/>
                  <a:gd name="T30" fmla="*/ 7 w 19"/>
                  <a:gd name="T31" fmla="*/ 7 h 24"/>
                  <a:gd name="T32" fmla="*/ 10 w 19"/>
                  <a:gd name="T33" fmla="*/ 9 h 24"/>
                  <a:gd name="T34" fmla="*/ 11 w 19"/>
                  <a:gd name="T35" fmla="*/ 9 h 24"/>
                  <a:gd name="T36" fmla="*/ 19 w 19"/>
                  <a:gd name="T37" fmla="*/ 16 h 24"/>
                  <a:gd name="T38" fmla="*/ 9 w 19"/>
                  <a:gd name="T39" fmla="*/ 24 h 24"/>
                  <a:gd name="T40" fmla="*/ 0 w 19"/>
                  <a:gd name="T41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9" h="24">
                    <a:moveTo>
                      <a:pt x="0" y="2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5" y="17"/>
                      <a:pt x="7" y="19"/>
                      <a:pt x="9" y="19"/>
                    </a:cubicBezTo>
                    <a:cubicBezTo>
                      <a:pt x="11" y="19"/>
                      <a:pt x="13" y="18"/>
                      <a:pt x="13" y="16"/>
                    </a:cubicBezTo>
                    <a:cubicBezTo>
                      <a:pt x="13" y="15"/>
                      <a:pt x="12" y="15"/>
                      <a:pt x="10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3" y="14"/>
                      <a:pt x="1" y="11"/>
                      <a:pt x="1" y="7"/>
                    </a:cubicBezTo>
                    <a:cubicBezTo>
                      <a:pt x="1" y="3"/>
                      <a:pt x="4" y="0"/>
                      <a:pt x="9" y="0"/>
                    </a:cubicBezTo>
                    <a:cubicBezTo>
                      <a:pt x="13" y="0"/>
                      <a:pt x="16" y="1"/>
                      <a:pt x="18" y="2"/>
                    </a:cubicBezTo>
                    <a:cubicBezTo>
                      <a:pt x="18" y="2"/>
                      <a:pt x="18" y="3"/>
                      <a:pt x="18" y="3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6"/>
                      <a:pt x="11" y="5"/>
                      <a:pt x="9" y="5"/>
                    </a:cubicBezTo>
                    <a:cubicBezTo>
                      <a:pt x="8" y="5"/>
                      <a:pt x="7" y="6"/>
                      <a:pt x="7" y="7"/>
                    </a:cubicBezTo>
                    <a:cubicBezTo>
                      <a:pt x="7" y="8"/>
                      <a:pt x="8" y="8"/>
                      <a:pt x="10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6" y="10"/>
                      <a:pt x="19" y="12"/>
                      <a:pt x="19" y="16"/>
                    </a:cubicBezTo>
                    <a:cubicBezTo>
                      <a:pt x="19" y="21"/>
                      <a:pt x="15" y="24"/>
                      <a:pt x="9" y="24"/>
                    </a:cubicBezTo>
                    <a:cubicBezTo>
                      <a:pt x="6" y="24"/>
                      <a:pt x="2" y="22"/>
                      <a:pt x="0" y="20"/>
                    </a:cubicBezTo>
                    <a:close/>
                  </a:path>
                </a:pathLst>
              </a:custGeom>
              <a:solidFill>
                <a:srgbClr val="211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32" name="Freeform 43"/>
              <p:cNvSpPr>
                <a:spLocks/>
              </p:cNvSpPr>
              <p:nvPr userDrawn="1"/>
            </p:nvSpPr>
            <p:spPr bwMode="auto">
              <a:xfrm>
                <a:off x="6681788" y="6407150"/>
                <a:ext cx="19050" cy="76200"/>
              </a:xfrm>
              <a:custGeom>
                <a:avLst/>
                <a:gdLst>
                  <a:gd name="T0" fmla="*/ 0 w 6"/>
                  <a:gd name="T1" fmla="*/ 0 h 23"/>
                  <a:gd name="T2" fmla="*/ 1 w 6"/>
                  <a:gd name="T3" fmla="*/ 0 h 23"/>
                  <a:gd name="T4" fmla="*/ 6 w 6"/>
                  <a:gd name="T5" fmla="*/ 0 h 23"/>
                  <a:gd name="T6" fmla="*/ 6 w 6"/>
                  <a:gd name="T7" fmla="*/ 0 h 23"/>
                  <a:gd name="T8" fmla="*/ 6 w 6"/>
                  <a:gd name="T9" fmla="*/ 23 h 23"/>
                  <a:gd name="T10" fmla="*/ 6 w 6"/>
                  <a:gd name="T11" fmla="*/ 23 h 23"/>
                  <a:gd name="T12" fmla="*/ 1 w 6"/>
                  <a:gd name="T13" fmla="*/ 23 h 23"/>
                  <a:gd name="T14" fmla="*/ 0 w 6"/>
                  <a:gd name="T15" fmla="*/ 23 h 23"/>
                  <a:gd name="T16" fmla="*/ 0 w 6"/>
                  <a:gd name="T17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3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0" y="23"/>
                      <a:pt x="0" y="23"/>
                      <a:pt x="0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11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33" name="Freeform 44"/>
              <p:cNvSpPr>
                <a:spLocks/>
              </p:cNvSpPr>
              <p:nvPr userDrawn="1"/>
            </p:nvSpPr>
            <p:spPr bwMode="auto">
              <a:xfrm>
                <a:off x="6729413" y="6407150"/>
                <a:ext cx="61913" cy="76200"/>
              </a:xfrm>
              <a:custGeom>
                <a:avLst/>
                <a:gdLst>
                  <a:gd name="T0" fmla="*/ 7 w 19"/>
                  <a:gd name="T1" fmla="*/ 23 h 23"/>
                  <a:gd name="T2" fmla="*/ 7 w 19"/>
                  <a:gd name="T3" fmla="*/ 23 h 23"/>
                  <a:gd name="T4" fmla="*/ 7 w 19"/>
                  <a:gd name="T5" fmla="*/ 23 h 23"/>
                  <a:gd name="T6" fmla="*/ 7 w 19"/>
                  <a:gd name="T7" fmla="*/ 23 h 23"/>
                  <a:gd name="T8" fmla="*/ 7 w 19"/>
                  <a:gd name="T9" fmla="*/ 23 h 23"/>
                  <a:gd name="T10" fmla="*/ 7 w 19"/>
                  <a:gd name="T11" fmla="*/ 6 h 23"/>
                  <a:gd name="T12" fmla="*/ 6 w 19"/>
                  <a:gd name="T13" fmla="*/ 5 h 23"/>
                  <a:gd name="T14" fmla="*/ 6 w 19"/>
                  <a:gd name="T15" fmla="*/ 5 h 23"/>
                  <a:gd name="T16" fmla="*/ 1 w 19"/>
                  <a:gd name="T17" fmla="*/ 5 h 23"/>
                  <a:gd name="T18" fmla="*/ 1 w 19"/>
                  <a:gd name="T19" fmla="*/ 5 h 23"/>
                  <a:gd name="T20" fmla="*/ 0 w 19"/>
                  <a:gd name="T21" fmla="*/ 5 h 23"/>
                  <a:gd name="T22" fmla="*/ 0 w 19"/>
                  <a:gd name="T23" fmla="*/ 5 h 23"/>
                  <a:gd name="T24" fmla="*/ 0 w 19"/>
                  <a:gd name="T25" fmla="*/ 5 h 23"/>
                  <a:gd name="T26" fmla="*/ 0 w 19"/>
                  <a:gd name="T27" fmla="*/ 5 h 23"/>
                  <a:gd name="T28" fmla="*/ 0 w 19"/>
                  <a:gd name="T29" fmla="*/ 0 h 23"/>
                  <a:gd name="T30" fmla="*/ 1 w 19"/>
                  <a:gd name="T31" fmla="*/ 0 h 23"/>
                  <a:gd name="T32" fmla="*/ 1 w 19"/>
                  <a:gd name="T33" fmla="*/ 0 h 23"/>
                  <a:gd name="T34" fmla="*/ 18 w 19"/>
                  <a:gd name="T35" fmla="*/ 0 h 23"/>
                  <a:gd name="T36" fmla="*/ 19 w 19"/>
                  <a:gd name="T37" fmla="*/ 0 h 23"/>
                  <a:gd name="T38" fmla="*/ 19 w 19"/>
                  <a:gd name="T39" fmla="*/ 0 h 23"/>
                  <a:gd name="T40" fmla="*/ 19 w 19"/>
                  <a:gd name="T41" fmla="*/ 0 h 23"/>
                  <a:gd name="T42" fmla="*/ 19 w 19"/>
                  <a:gd name="T43" fmla="*/ 5 h 23"/>
                  <a:gd name="T44" fmla="*/ 19 w 19"/>
                  <a:gd name="T45" fmla="*/ 5 h 23"/>
                  <a:gd name="T46" fmla="*/ 19 w 19"/>
                  <a:gd name="T47" fmla="*/ 5 h 23"/>
                  <a:gd name="T48" fmla="*/ 18 w 19"/>
                  <a:gd name="T49" fmla="*/ 5 h 23"/>
                  <a:gd name="T50" fmla="*/ 13 w 19"/>
                  <a:gd name="T51" fmla="*/ 5 h 23"/>
                  <a:gd name="T52" fmla="*/ 13 w 19"/>
                  <a:gd name="T53" fmla="*/ 5 h 23"/>
                  <a:gd name="T54" fmla="*/ 13 w 19"/>
                  <a:gd name="T55" fmla="*/ 6 h 23"/>
                  <a:gd name="T56" fmla="*/ 13 w 19"/>
                  <a:gd name="T57" fmla="*/ 6 h 23"/>
                  <a:gd name="T58" fmla="*/ 13 w 19"/>
                  <a:gd name="T59" fmla="*/ 23 h 23"/>
                  <a:gd name="T60" fmla="*/ 13 w 19"/>
                  <a:gd name="T61" fmla="*/ 23 h 23"/>
                  <a:gd name="T62" fmla="*/ 12 w 19"/>
                  <a:gd name="T63" fmla="*/ 23 h 23"/>
                  <a:gd name="T64" fmla="*/ 12 w 19"/>
                  <a:gd name="T65" fmla="*/ 23 h 23"/>
                  <a:gd name="T66" fmla="*/ 7 w 19"/>
                  <a:gd name="T67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9" h="23">
                    <a:moveTo>
                      <a:pt x="7" y="23"/>
                    </a:move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3"/>
                      <a:pt x="13" y="23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lnTo>
                      <a:pt x="7" y="23"/>
                    </a:lnTo>
                    <a:close/>
                  </a:path>
                </a:pathLst>
              </a:custGeom>
              <a:solidFill>
                <a:srgbClr val="211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34" name="Freeform 45"/>
              <p:cNvSpPr>
                <a:spLocks/>
              </p:cNvSpPr>
              <p:nvPr userDrawn="1"/>
            </p:nvSpPr>
            <p:spPr bwMode="auto">
              <a:xfrm>
                <a:off x="6821488" y="6407150"/>
                <a:ext cx="52388" cy="76200"/>
              </a:xfrm>
              <a:custGeom>
                <a:avLst/>
                <a:gdLst>
                  <a:gd name="T0" fmla="*/ 0 w 16"/>
                  <a:gd name="T1" fmla="*/ 0 h 23"/>
                  <a:gd name="T2" fmla="*/ 0 w 16"/>
                  <a:gd name="T3" fmla="*/ 0 h 23"/>
                  <a:gd name="T4" fmla="*/ 15 w 16"/>
                  <a:gd name="T5" fmla="*/ 0 h 23"/>
                  <a:gd name="T6" fmla="*/ 16 w 16"/>
                  <a:gd name="T7" fmla="*/ 0 h 23"/>
                  <a:gd name="T8" fmla="*/ 16 w 16"/>
                  <a:gd name="T9" fmla="*/ 5 h 23"/>
                  <a:gd name="T10" fmla="*/ 15 w 16"/>
                  <a:gd name="T11" fmla="*/ 5 h 23"/>
                  <a:gd name="T12" fmla="*/ 6 w 16"/>
                  <a:gd name="T13" fmla="*/ 5 h 23"/>
                  <a:gd name="T14" fmla="*/ 6 w 16"/>
                  <a:gd name="T15" fmla="*/ 5 h 23"/>
                  <a:gd name="T16" fmla="*/ 6 w 16"/>
                  <a:gd name="T17" fmla="*/ 9 h 23"/>
                  <a:gd name="T18" fmla="*/ 6 w 16"/>
                  <a:gd name="T19" fmla="*/ 9 h 23"/>
                  <a:gd name="T20" fmla="*/ 14 w 16"/>
                  <a:gd name="T21" fmla="*/ 9 h 23"/>
                  <a:gd name="T22" fmla="*/ 14 w 16"/>
                  <a:gd name="T23" fmla="*/ 9 h 23"/>
                  <a:gd name="T24" fmla="*/ 14 w 16"/>
                  <a:gd name="T25" fmla="*/ 14 h 23"/>
                  <a:gd name="T26" fmla="*/ 14 w 16"/>
                  <a:gd name="T27" fmla="*/ 14 h 23"/>
                  <a:gd name="T28" fmla="*/ 6 w 16"/>
                  <a:gd name="T29" fmla="*/ 14 h 23"/>
                  <a:gd name="T30" fmla="*/ 6 w 16"/>
                  <a:gd name="T31" fmla="*/ 14 h 23"/>
                  <a:gd name="T32" fmla="*/ 6 w 16"/>
                  <a:gd name="T33" fmla="*/ 18 h 23"/>
                  <a:gd name="T34" fmla="*/ 6 w 16"/>
                  <a:gd name="T35" fmla="*/ 18 h 23"/>
                  <a:gd name="T36" fmla="*/ 15 w 16"/>
                  <a:gd name="T37" fmla="*/ 18 h 23"/>
                  <a:gd name="T38" fmla="*/ 16 w 16"/>
                  <a:gd name="T39" fmla="*/ 19 h 23"/>
                  <a:gd name="T40" fmla="*/ 16 w 16"/>
                  <a:gd name="T41" fmla="*/ 23 h 23"/>
                  <a:gd name="T42" fmla="*/ 15 w 16"/>
                  <a:gd name="T43" fmla="*/ 23 h 23"/>
                  <a:gd name="T44" fmla="*/ 0 w 16"/>
                  <a:gd name="T45" fmla="*/ 23 h 23"/>
                  <a:gd name="T46" fmla="*/ 0 w 16"/>
                  <a:gd name="T47" fmla="*/ 23 h 23"/>
                  <a:gd name="T48" fmla="*/ 0 w 16"/>
                  <a:gd name="T4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" h="2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5"/>
                      <a:pt x="16" y="5"/>
                      <a:pt x="1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6" y="18"/>
                      <a:pt x="16" y="18"/>
                      <a:pt x="16" y="19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3"/>
                      <a:pt x="16" y="23"/>
                      <a:pt x="15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11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35" name="Freeform 46"/>
              <p:cNvSpPr>
                <a:spLocks/>
              </p:cNvSpPr>
              <p:nvPr userDrawn="1"/>
            </p:nvSpPr>
            <p:spPr bwMode="auto">
              <a:xfrm>
                <a:off x="6899275" y="6407150"/>
                <a:ext cx="61913" cy="76200"/>
              </a:xfrm>
              <a:custGeom>
                <a:avLst/>
                <a:gdLst>
                  <a:gd name="T0" fmla="*/ 7 w 19"/>
                  <a:gd name="T1" fmla="*/ 23 h 23"/>
                  <a:gd name="T2" fmla="*/ 7 w 19"/>
                  <a:gd name="T3" fmla="*/ 23 h 23"/>
                  <a:gd name="T4" fmla="*/ 6 w 19"/>
                  <a:gd name="T5" fmla="*/ 23 h 23"/>
                  <a:gd name="T6" fmla="*/ 6 w 19"/>
                  <a:gd name="T7" fmla="*/ 23 h 23"/>
                  <a:gd name="T8" fmla="*/ 6 w 19"/>
                  <a:gd name="T9" fmla="*/ 23 h 23"/>
                  <a:gd name="T10" fmla="*/ 6 w 19"/>
                  <a:gd name="T11" fmla="*/ 6 h 23"/>
                  <a:gd name="T12" fmla="*/ 6 w 19"/>
                  <a:gd name="T13" fmla="*/ 5 h 23"/>
                  <a:gd name="T14" fmla="*/ 6 w 19"/>
                  <a:gd name="T15" fmla="*/ 5 h 23"/>
                  <a:gd name="T16" fmla="*/ 1 w 19"/>
                  <a:gd name="T17" fmla="*/ 5 h 23"/>
                  <a:gd name="T18" fmla="*/ 0 w 19"/>
                  <a:gd name="T19" fmla="*/ 5 h 23"/>
                  <a:gd name="T20" fmla="*/ 0 w 19"/>
                  <a:gd name="T21" fmla="*/ 5 h 23"/>
                  <a:gd name="T22" fmla="*/ 0 w 19"/>
                  <a:gd name="T23" fmla="*/ 5 h 23"/>
                  <a:gd name="T24" fmla="*/ 0 w 19"/>
                  <a:gd name="T25" fmla="*/ 5 h 23"/>
                  <a:gd name="T26" fmla="*/ 0 w 19"/>
                  <a:gd name="T27" fmla="*/ 5 h 23"/>
                  <a:gd name="T28" fmla="*/ 0 w 19"/>
                  <a:gd name="T29" fmla="*/ 0 h 23"/>
                  <a:gd name="T30" fmla="*/ 0 w 19"/>
                  <a:gd name="T31" fmla="*/ 0 h 23"/>
                  <a:gd name="T32" fmla="*/ 1 w 19"/>
                  <a:gd name="T33" fmla="*/ 0 h 23"/>
                  <a:gd name="T34" fmla="*/ 18 w 19"/>
                  <a:gd name="T35" fmla="*/ 0 h 23"/>
                  <a:gd name="T36" fmla="*/ 18 w 19"/>
                  <a:gd name="T37" fmla="*/ 0 h 23"/>
                  <a:gd name="T38" fmla="*/ 19 w 19"/>
                  <a:gd name="T39" fmla="*/ 0 h 23"/>
                  <a:gd name="T40" fmla="*/ 19 w 19"/>
                  <a:gd name="T41" fmla="*/ 0 h 23"/>
                  <a:gd name="T42" fmla="*/ 19 w 19"/>
                  <a:gd name="T43" fmla="*/ 5 h 23"/>
                  <a:gd name="T44" fmla="*/ 18 w 19"/>
                  <a:gd name="T45" fmla="*/ 5 h 23"/>
                  <a:gd name="T46" fmla="*/ 18 w 19"/>
                  <a:gd name="T47" fmla="*/ 5 h 23"/>
                  <a:gd name="T48" fmla="*/ 18 w 19"/>
                  <a:gd name="T49" fmla="*/ 5 h 23"/>
                  <a:gd name="T50" fmla="*/ 13 w 19"/>
                  <a:gd name="T51" fmla="*/ 5 h 23"/>
                  <a:gd name="T52" fmla="*/ 12 w 19"/>
                  <a:gd name="T53" fmla="*/ 5 h 23"/>
                  <a:gd name="T54" fmla="*/ 12 w 19"/>
                  <a:gd name="T55" fmla="*/ 6 h 23"/>
                  <a:gd name="T56" fmla="*/ 12 w 19"/>
                  <a:gd name="T57" fmla="*/ 6 h 23"/>
                  <a:gd name="T58" fmla="*/ 12 w 19"/>
                  <a:gd name="T59" fmla="*/ 23 h 23"/>
                  <a:gd name="T60" fmla="*/ 12 w 19"/>
                  <a:gd name="T61" fmla="*/ 23 h 23"/>
                  <a:gd name="T62" fmla="*/ 12 w 19"/>
                  <a:gd name="T63" fmla="*/ 23 h 23"/>
                  <a:gd name="T64" fmla="*/ 12 w 19"/>
                  <a:gd name="T65" fmla="*/ 23 h 23"/>
                  <a:gd name="T66" fmla="*/ 7 w 19"/>
                  <a:gd name="T67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9" h="23">
                    <a:moveTo>
                      <a:pt x="7" y="23"/>
                    </a:move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9" y="5"/>
                      <a:pt x="19" y="5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2" y="5"/>
                      <a:pt x="12" y="5"/>
                    </a:cubicBezTo>
                    <a:cubicBezTo>
                      <a:pt x="12" y="5"/>
                      <a:pt x="12" y="6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lnTo>
                      <a:pt x="7" y="23"/>
                    </a:lnTo>
                    <a:close/>
                  </a:path>
                </a:pathLst>
              </a:custGeom>
              <a:solidFill>
                <a:srgbClr val="211A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</p:grpSp>
        <p:grpSp>
          <p:nvGrpSpPr>
            <p:cNvPr id="12" name="Gruppe 11"/>
            <p:cNvGrpSpPr/>
            <p:nvPr userDrawn="1"/>
          </p:nvGrpSpPr>
          <p:grpSpPr>
            <a:xfrm>
              <a:off x="5880100" y="5659438"/>
              <a:ext cx="511175" cy="544512"/>
              <a:chOff x="5880100" y="5659438"/>
              <a:chExt cx="511175" cy="544512"/>
            </a:xfrm>
            <a:solidFill>
              <a:schemeClr val="tx1"/>
            </a:solidFill>
          </p:grpSpPr>
          <p:sp>
            <p:nvSpPr>
              <p:cNvPr id="13" name="Freeform 47"/>
              <p:cNvSpPr>
                <a:spLocks/>
              </p:cNvSpPr>
              <p:nvPr userDrawn="1"/>
            </p:nvSpPr>
            <p:spPr bwMode="auto">
              <a:xfrm>
                <a:off x="6143625" y="5678488"/>
                <a:ext cx="247650" cy="496887"/>
              </a:xfrm>
              <a:custGeom>
                <a:avLst/>
                <a:gdLst>
                  <a:gd name="T0" fmla="*/ 76 w 76"/>
                  <a:gd name="T1" fmla="*/ 123 h 151"/>
                  <a:gd name="T2" fmla="*/ 60 w 76"/>
                  <a:gd name="T3" fmla="*/ 115 h 151"/>
                  <a:gd name="T4" fmla="*/ 45 w 76"/>
                  <a:gd name="T5" fmla="*/ 52 h 151"/>
                  <a:gd name="T6" fmla="*/ 53 w 76"/>
                  <a:gd name="T7" fmla="*/ 0 h 151"/>
                  <a:gd name="T8" fmla="*/ 53 w 76"/>
                  <a:gd name="T9" fmla="*/ 0 h 151"/>
                  <a:gd name="T10" fmla="*/ 30 w 76"/>
                  <a:gd name="T11" fmla="*/ 57 h 151"/>
                  <a:gd name="T12" fmla="*/ 44 w 76"/>
                  <a:gd name="T13" fmla="*/ 151 h 151"/>
                  <a:gd name="T14" fmla="*/ 76 w 76"/>
                  <a:gd name="T15" fmla="*/ 123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6" h="151">
                    <a:moveTo>
                      <a:pt x="76" y="123"/>
                    </a:moveTo>
                    <a:cubicBezTo>
                      <a:pt x="72" y="121"/>
                      <a:pt x="68" y="119"/>
                      <a:pt x="60" y="115"/>
                    </a:cubicBezTo>
                    <a:cubicBezTo>
                      <a:pt x="40" y="103"/>
                      <a:pt x="34" y="84"/>
                      <a:pt x="45" y="52"/>
                    </a:cubicBezTo>
                    <a:cubicBezTo>
                      <a:pt x="52" y="33"/>
                      <a:pt x="55" y="17"/>
                      <a:pt x="53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2" y="21"/>
                      <a:pt x="44" y="34"/>
                      <a:pt x="30" y="57"/>
                    </a:cubicBezTo>
                    <a:cubicBezTo>
                      <a:pt x="0" y="105"/>
                      <a:pt x="30" y="140"/>
                      <a:pt x="44" y="151"/>
                    </a:cubicBezTo>
                    <a:cubicBezTo>
                      <a:pt x="57" y="144"/>
                      <a:pt x="68" y="135"/>
                      <a:pt x="76" y="1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4" name="Freeform 48"/>
              <p:cNvSpPr>
                <a:spLocks/>
              </p:cNvSpPr>
              <p:nvPr userDrawn="1"/>
            </p:nvSpPr>
            <p:spPr bwMode="auto">
              <a:xfrm>
                <a:off x="5997575" y="5665788"/>
                <a:ext cx="301625" cy="538162"/>
              </a:xfrm>
              <a:custGeom>
                <a:avLst/>
                <a:gdLst>
                  <a:gd name="T0" fmla="*/ 61 w 93"/>
                  <a:gd name="T1" fmla="*/ 59 h 164"/>
                  <a:gd name="T2" fmla="*/ 93 w 93"/>
                  <a:gd name="T3" fmla="*/ 1 h 164"/>
                  <a:gd name="T4" fmla="*/ 92 w 93"/>
                  <a:gd name="T5" fmla="*/ 0 h 164"/>
                  <a:gd name="T6" fmla="*/ 38 w 93"/>
                  <a:gd name="T7" fmla="*/ 58 h 164"/>
                  <a:gd name="T8" fmla="*/ 11 w 93"/>
                  <a:gd name="T9" fmla="*/ 154 h 164"/>
                  <a:gd name="T10" fmla="*/ 51 w 93"/>
                  <a:gd name="T11" fmla="*/ 164 h 164"/>
                  <a:gd name="T12" fmla="*/ 60 w 93"/>
                  <a:gd name="T13" fmla="*/ 163 h 164"/>
                  <a:gd name="T14" fmla="*/ 61 w 93"/>
                  <a:gd name="T15" fmla="*/ 59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3" h="164">
                    <a:moveTo>
                      <a:pt x="61" y="59"/>
                    </a:moveTo>
                    <a:cubicBezTo>
                      <a:pt x="84" y="32"/>
                      <a:pt x="91" y="19"/>
                      <a:pt x="93" y="1"/>
                    </a:cubicBezTo>
                    <a:cubicBezTo>
                      <a:pt x="93" y="0"/>
                      <a:pt x="92" y="0"/>
                      <a:pt x="92" y="0"/>
                    </a:cubicBezTo>
                    <a:cubicBezTo>
                      <a:pt x="87" y="23"/>
                      <a:pt x="73" y="34"/>
                      <a:pt x="38" y="58"/>
                    </a:cubicBezTo>
                    <a:cubicBezTo>
                      <a:pt x="0" y="83"/>
                      <a:pt x="2" y="127"/>
                      <a:pt x="11" y="154"/>
                    </a:cubicBezTo>
                    <a:cubicBezTo>
                      <a:pt x="23" y="160"/>
                      <a:pt x="36" y="164"/>
                      <a:pt x="51" y="164"/>
                    </a:cubicBezTo>
                    <a:cubicBezTo>
                      <a:pt x="54" y="164"/>
                      <a:pt x="57" y="164"/>
                      <a:pt x="60" y="163"/>
                    </a:cubicBezTo>
                    <a:cubicBezTo>
                      <a:pt x="32" y="122"/>
                      <a:pt x="34" y="90"/>
                      <a:pt x="6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5" name="Freeform 49"/>
              <p:cNvSpPr>
                <a:spLocks/>
              </p:cNvSpPr>
              <p:nvPr userDrawn="1"/>
            </p:nvSpPr>
            <p:spPr bwMode="auto">
              <a:xfrm>
                <a:off x="5880100" y="5659438"/>
                <a:ext cx="403225" cy="436562"/>
              </a:xfrm>
              <a:custGeom>
                <a:avLst/>
                <a:gdLst>
                  <a:gd name="T0" fmla="*/ 83 w 124"/>
                  <a:gd name="T1" fmla="*/ 41 h 133"/>
                  <a:gd name="T2" fmla="*/ 124 w 124"/>
                  <a:gd name="T3" fmla="*/ 0 h 133"/>
                  <a:gd name="T4" fmla="*/ 123 w 124"/>
                  <a:gd name="T5" fmla="*/ 0 h 133"/>
                  <a:gd name="T6" fmla="*/ 52 w 124"/>
                  <a:gd name="T7" fmla="*/ 32 h 133"/>
                  <a:gd name="T8" fmla="*/ 1 w 124"/>
                  <a:gd name="T9" fmla="*/ 64 h 133"/>
                  <a:gd name="T10" fmla="*/ 0 w 124"/>
                  <a:gd name="T11" fmla="*/ 79 h 133"/>
                  <a:gd name="T12" fmla="*/ 19 w 124"/>
                  <a:gd name="T13" fmla="*/ 133 h 133"/>
                  <a:gd name="T14" fmla="*/ 83 w 124"/>
                  <a:gd name="T15" fmla="*/ 41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" h="133">
                    <a:moveTo>
                      <a:pt x="83" y="41"/>
                    </a:moveTo>
                    <a:cubicBezTo>
                      <a:pt x="108" y="30"/>
                      <a:pt x="120" y="13"/>
                      <a:pt x="124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12" y="23"/>
                      <a:pt x="90" y="27"/>
                      <a:pt x="52" y="32"/>
                    </a:cubicBezTo>
                    <a:cubicBezTo>
                      <a:pt x="29" y="35"/>
                      <a:pt x="12" y="48"/>
                      <a:pt x="1" y="64"/>
                    </a:cubicBezTo>
                    <a:cubicBezTo>
                      <a:pt x="0" y="69"/>
                      <a:pt x="0" y="74"/>
                      <a:pt x="0" y="79"/>
                    </a:cubicBezTo>
                    <a:cubicBezTo>
                      <a:pt x="0" y="99"/>
                      <a:pt x="7" y="118"/>
                      <a:pt x="19" y="133"/>
                    </a:cubicBezTo>
                    <a:cubicBezTo>
                      <a:pt x="18" y="68"/>
                      <a:pt x="52" y="54"/>
                      <a:pt x="83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527572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x billede højr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438768" y="0"/>
            <a:ext cx="4753232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587374" y="359273"/>
            <a:ext cx="4490445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KLIK HER FOR AT ÆNDRE TITEL</a:t>
            </a:r>
            <a:endParaRPr lang="en-US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2" hasCustomPrompt="1"/>
          </p:nvPr>
        </p:nvSpPr>
        <p:spPr>
          <a:xfrm>
            <a:off x="587375" y="2143359"/>
            <a:ext cx="4490445" cy="3752115"/>
          </a:xfr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600"/>
              </a:spcBef>
              <a:buFontTx/>
              <a:buBlip>
                <a:blip r:embed="rId2"/>
              </a:buBlip>
              <a:defRPr sz="1600" baseline="0"/>
            </a:lvl1pPr>
          </a:lstStyle>
          <a:p>
            <a:pPr lvl="0"/>
            <a:r>
              <a:rPr lang="da-DK"/>
              <a:t>Indsæt bullets</a:t>
            </a:r>
            <a:endParaRPr lang="da-DK" dirty="0"/>
          </a:p>
          <a:p>
            <a:pPr lvl="0"/>
            <a:endParaRPr lang="da-DK" dirty="0"/>
          </a:p>
          <a:p>
            <a:pPr lvl="0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653040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lede _ b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438768" y="0"/>
            <a:ext cx="4753232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587374" y="359273"/>
            <a:ext cx="4490445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2" hasCustomPrompt="1"/>
          </p:nvPr>
        </p:nvSpPr>
        <p:spPr>
          <a:xfrm>
            <a:off x="587375" y="2143359"/>
            <a:ext cx="4490445" cy="3752115"/>
          </a:xfrm>
        </p:spPr>
        <p:txBody>
          <a:bodyPr/>
          <a:lstStyle>
            <a:lvl1pPr marL="285750" indent="-285750">
              <a:lnSpc>
                <a:spcPct val="100000"/>
              </a:lnSpc>
              <a:spcBef>
                <a:spcPts val="600"/>
              </a:spcBef>
              <a:buFontTx/>
              <a:buBlip>
                <a:blip r:embed="rId2"/>
              </a:buBlip>
              <a:defRPr sz="1600" baseline="0"/>
            </a:lvl1pPr>
          </a:lstStyle>
          <a:p>
            <a:pPr lvl="0"/>
            <a:r>
              <a:rPr lang="da-DK" dirty="0" err="1"/>
              <a:t>Insert</a:t>
            </a:r>
            <a:r>
              <a:rPr lang="da-DK" dirty="0"/>
              <a:t> </a:t>
            </a:r>
            <a:r>
              <a:rPr lang="da-DK" dirty="0" err="1"/>
              <a:t>bullets</a:t>
            </a:r>
            <a:endParaRPr lang="da-DK" dirty="0"/>
          </a:p>
          <a:p>
            <a:pPr lvl="0"/>
            <a:endParaRPr lang="da-DK" dirty="0"/>
          </a:p>
          <a:p>
            <a:pPr lvl="0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834202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endParaRPr lang="da-DK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5C8BB-F69C-41F0-97E2-212D172D3B53}" type="datetime1">
              <a:rPr lang="en-US" smtClean="0"/>
              <a:t>1/13/21</a:t>
            </a:fld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09B8A6B-2702-4E09-BF63-7CC1F22DFC4D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5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609600" y="980729"/>
            <a:ext cx="10972800" cy="4995341"/>
          </a:xfrm>
        </p:spPr>
        <p:txBody>
          <a:bodyPr/>
          <a:lstStyle>
            <a:lvl1pPr marL="0" indent="0">
              <a:buClr>
                <a:srgbClr val="54616E"/>
              </a:buClr>
              <a:buSzPct val="100000"/>
              <a:buFont typeface="Arial" pitchFamily="34" charset="0"/>
              <a:buNone/>
              <a:defRPr>
                <a:solidFill>
                  <a:srgbClr val="54616E"/>
                </a:solidFill>
              </a:defRPr>
            </a:lvl1pPr>
            <a:lvl2pPr marL="457200" indent="0">
              <a:buNone/>
              <a:defRPr>
                <a:solidFill>
                  <a:srgbClr val="54616E"/>
                </a:solidFill>
              </a:defRPr>
            </a:lvl2pPr>
            <a:lvl3pPr marL="914400" indent="0">
              <a:buNone/>
              <a:defRPr>
                <a:solidFill>
                  <a:srgbClr val="54616E"/>
                </a:solidFill>
              </a:defRPr>
            </a:lvl3pPr>
            <a:lvl4pPr marL="1371600" indent="0">
              <a:buNone/>
              <a:defRPr>
                <a:solidFill>
                  <a:srgbClr val="54616E"/>
                </a:solidFill>
              </a:defRPr>
            </a:lvl4pPr>
            <a:lvl5pPr marL="1828800" indent="0">
              <a:buNone/>
              <a:defRPr>
                <a:solidFill>
                  <a:srgbClr val="54616E"/>
                </a:solidFill>
              </a:defRPr>
            </a:lvl5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endParaRPr lang="da-DK" dirty="0"/>
          </a:p>
          <a:p>
            <a:pPr lvl="0"/>
            <a:endParaRPr lang="da-DK" dirty="0"/>
          </a:p>
          <a:p>
            <a:pPr lvl="0"/>
            <a:endParaRPr lang="da-DK" dirty="0"/>
          </a:p>
          <a:p>
            <a:pPr lvl="0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77646714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339887" y="593223"/>
            <a:ext cx="571468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r">
              <a:defRPr sz="1000" b="1" i="0">
                <a:solidFill>
                  <a:schemeClr val="tx1">
                    <a:alpha val="70000"/>
                  </a:schemeClr>
                </a:solidFill>
                <a:latin typeface="+mn-lt"/>
                <a:ea typeface="Montserrat Medium" charset="0"/>
                <a:cs typeface="Montserrat Medium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3" name="Title 4"/>
          <p:cNvSpPr>
            <a:spLocks noGrp="1"/>
          </p:cNvSpPr>
          <p:nvPr>
            <p:ph type="title" hasCustomPrompt="1"/>
          </p:nvPr>
        </p:nvSpPr>
        <p:spPr>
          <a:xfrm>
            <a:off x="587374" y="370290"/>
            <a:ext cx="5108575" cy="1474385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261224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D1382C-0CA3-7E41-8ED4-70E5A14F3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F9D1C15-C2B8-A241-B5A9-5589A4FEBF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62F0340-3A48-2D4C-BA96-B559F6DB6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EECD8-BDF4-2446-8735-22D39BC3543B}" type="datetimeFigureOut">
              <a:rPr lang="da-DK" smtClean="0"/>
              <a:t>13.01.2021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1BD1B2F-048D-EE42-B716-92C329576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8BDD44-D298-1C44-BC1A-3A409606F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00EC-5EBA-194C-86E5-FC8932F399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55612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702CF2-031B-1749-89C4-D4066CA7B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932AB74-A89B-C848-957F-581EDBA7E5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9792502-0BEB-BC4D-97DA-E49EB447A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EECD8-BDF4-2446-8735-22D39BC3543B}" type="datetimeFigureOut">
              <a:rPr lang="da-DK" smtClean="0"/>
              <a:t>13.01.2021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D984EE2-C04F-F045-B83F-78EC129DB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6A4E329-DC07-274B-A8BA-67C495EE9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00EC-5EBA-194C-86E5-FC8932F399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22859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5ABE4D-BD1B-7B4D-AEB3-03F32F867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FD49215-9446-7540-94E2-6F659BE3F0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8CC5416C-C6C8-7E42-AA39-8230E46353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99BE76D6-E7F2-C64F-84BB-668FA3314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EECD8-BDF4-2446-8735-22D39BC3543B}" type="datetimeFigureOut">
              <a:rPr lang="da-DK" smtClean="0"/>
              <a:t>13.01.2021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5D1C6CD-D3B3-8049-8045-87E1ADD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23018FD-6693-6C4A-B7F0-E3A2B873D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00EC-5EBA-194C-86E5-FC8932F399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96183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CBF524-1A68-3649-A076-641DB215A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215EEA5-D508-5D45-9B3B-A6D6CA189B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237ECBB4-0AF0-6647-92EF-E71ABE93F3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12EAF12A-7F48-1E4D-8CEF-71BA64D820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92DA6EB8-6818-FC4C-A4CB-4CD8B7ECD5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EF78AE84-6370-E849-BDB7-12BD7F329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EECD8-BDF4-2446-8735-22D39BC3543B}" type="datetimeFigureOut">
              <a:rPr lang="da-DK" smtClean="0"/>
              <a:t>13.01.2021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573DCA16-A7E9-134A-9416-B2E98AC34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D11FFD17-28C1-7E41-953B-31BBB9030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00EC-5EBA-194C-86E5-FC8932F399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21751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14B119-FDF7-954A-BB39-4DA8604C2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AE4164D3-3506-A042-862E-F9437EDEA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EECD8-BDF4-2446-8735-22D39BC3543B}" type="datetimeFigureOut">
              <a:rPr lang="da-DK" smtClean="0"/>
              <a:t>13.01.2021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CB54726E-E81E-DD41-9518-543E96092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A3B8583A-D0C8-B242-81B5-B216205DA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00EC-5EBA-194C-86E5-FC8932F399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76170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5AD4DF8F-8E6A-224B-A3CB-8CED4201A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EECD8-BDF4-2446-8735-22D39BC3543B}" type="datetimeFigureOut">
              <a:rPr lang="da-DK" smtClean="0"/>
              <a:t>13.01.2021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E450AE5C-6EF8-1644-A400-5DC9484CF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40563C1-3B78-964B-AA74-671B8CCC9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00EC-5EBA-194C-86E5-FC8932F399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89312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D8B027-EA12-3048-AD24-72210C16E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405406F-DC02-C04C-B801-68A5EDC10A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88C46D8-D762-284C-A389-DC6BEDE8FD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B50E280-D5FD-BA4E-9903-D2325C579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EECD8-BDF4-2446-8735-22D39BC3543B}" type="datetimeFigureOut">
              <a:rPr lang="da-DK" smtClean="0"/>
              <a:t>13.01.2021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9B6AFCA3-7190-E146-9A4D-76F018EBF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C1BABE5-E80F-C240-91AA-307AFD8EC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00EC-5EBA-194C-86E5-FC8932F399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73519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B2A300-6D53-5446-B7DD-A4B8ECDEE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2CDB2DDB-4E67-F44B-8980-BF43377B4D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14E947E-A13C-E64D-BE5A-635338DF54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9CA88102-AD43-C847-A181-72837E07E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EECD8-BDF4-2446-8735-22D39BC3543B}" type="datetimeFigureOut">
              <a:rPr lang="da-DK" smtClean="0"/>
              <a:t>13.01.2021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4D60B995-3D62-7641-A98A-6327B0234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014FBE9-BD57-F74E-BCF1-848A5FA8C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00EC-5EBA-194C-86E5-FC8932F399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01650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A82F3304-C8A4-5E42-BCBF-10BE11532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E354438-1220-854A-8351-950A542AFB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29AFDF8-818F-C247-A233-1F943DEF51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EECD8-BDF4-2446-8735-22D39BC3543B}" type="datetimeFigureOut">
              <a:rPr lang="da-DK" smtClean="0"/>
              <a:t>13.01.2021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C0C9BCF-B133-544D-9086-01D0A1A667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5A274B4-C778-4D47-B546-D4FC51CBF1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000EC-5EBA-194C-86E5-FC8932F399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9954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iff"/><Relationship Id="rId3" Type="http://schemas.openxmlformats.org/officeDocument/2006/relationships/image" Target="../media/image18.png"/><Relationship Id="rId7" Type="http://schemas.openxmlformats.org/officeDocument/2006/relationships/image" Target="../media/image21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tiff"/><Relationship Id="rId5" Type="http://schemas.openxmlformats.org/officeDocument/2006/relationships/image" Target="../media/image1.emf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iff"/><Relationship Id="rId3" Type="http://schemas.openxmlformats.org/officeDocument/2006/relationships/image" Target="../media/image18.png"/><Relationship Id="rId7" Type="http://schemas.openxmlformats.org/officeDocument/2006/relationships/image" Target="../media/image21.tiff"/><Relationship Id="rId12" Type="http://schemas.openxmlformats.org/officeDocument/2006/relationships/image" Target="../media/image3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tiff"/><Relationship Id="rId11" Type="http://schemas.openxmlformats.org/officeDocument/2006/relationships/image" Target="../media/image29.png"/><Relationship Id="rId5" Type="http://schemas.openxmlformats.org/officeDocument/2006/relationships/image" Target="../media/image1.emf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1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tiff"/><Relationship Id="rId3" Type="http://schemas.openxmlformats.org/officeDocument/2006/relationships/image" Target="../media/image35.tiff"/><Relationship Id="rId7" Type="http://schemas.openxmlformats.org/officeDocument/2006/relationships/image" Target="../media/image39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8.tiff"/><Relationship Id="rId5" Type="http://schemas.openxmlformats.org/officeDocument/2006/relationships/image" Target="../media/image37.tiff"/><Relationship Id="rId4" Type="http://schemas.openxmlformats.org/officeDocument/2006/relationships/image" Target="../media/image36.tiff"/><Relationship Id="rId9" Type="http://schemas.openxmlformats.org/officeDocument/2006/relationships/image" Target="../media/image4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18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jpeg"/><Relationship Id="rId5" Type="http://schemas.openxmlformats.org/officeDocument/2006/relationships/image" Target="../media/image1.emf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ladsholder til billede 33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4400" dirty="0">
                <a:latin typeface="Calibri" panose="020F0502020204030204" pitchFamily="34" charset="0"/>
                <a:cs typeface="Calibri" panose="020F0502020204030204" pitchFamily="34" charset="0"/>
              </a:rPr>
              <a:t>Kandidat og sidefagsdag</a:t>
            </a:r>
            <a:endParaRPr lang="da-DK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2000" b="1" dirty="0"/>
              <a:t>Aalborg</a:t>
            </a:r>
          </a:p>
        </p:txBody>
      </p:sp>
      <p:grpSp>
        <p:nvGrpSpPr>
          <p:cNvPr id="10" name="Gruppe 9"/>
          <p:cNvGrpSpPr/>
          <p:nvPr/>
        </p:nvGrpSpPr>
        <p:grpSpPr>
          <a:xfrm>
            <a:off x="5466450" y="6027162"/>
            <a:ext cx="1272706" cy="669100"/>
            <a:chOff x="5387975" y="5659438"/>
            <a:chExt cx="1573213" cy="827087"/>
          </a:xfrm>
          <a:solidFill>
            <a:schemeClr val="bg1"/>
          </a:solidFill>
        </p:grpSpPr>
        <p:grpSp>
          <p:nvGrpSpPr>
            <p:cNvPr id="11" name="Gruppe 10"/>
            <p:cNvGrpSpPr/>
            <p:nvPr userDrawn="1"/>
          </p:nvGrpSpPr>
          <p:grpSpPr>
            <a:xfrm>
              <a:off x="5387975" y="6407150"/>
              <a:ext cx="1573213" cy="79375"/>
              <a:chOff x="5387975" y="6407150"/>
              <a:chExt cx="1573213" cy="79375"/>
            </a:xfrm>
            <a:grpFill/>
          </p:grpSpPr>
          <p:sp>
            <p:nvSpPr>
              <p:cNvPr id="16" name="Freeform 29"/>
              <p:cNvSpPr>
                <a:spLocks noEditPoints="1"/>
              </p:cNvSpPr>
              <p:nvPr userDrawn="1"/>
            </p:nvSpPr>
            <p:spPr bwMode="auto">
              <a:xfrm>
                <a:off x="5387975" y="6407150"/>
                <a:ext cx="71438" cy="76200"/>
              </a:xfrm>
              <a:custGeom>
                <a:avLst/>
                <a:gdLst>
                  <a:gd name="T0" fmla="*/ 8 w 22"/>
                  <a:gd name="T1" fmla="*/ 0 h 23"/>
                  <a:gd name="T2" fmla="*/ 8 w 22"/>
                  <a:gd name="T3" fmla="*/ 0 h 23"/>
                  <a:gd name="T4" fmla="*/ 14 w 22"/>
                  <a:gd name="T5" fmla="*/ 0 h 23"/>
                  <a:gd name="T6" fmla="*/ 14 w 22"/>
                  <a:gd name="T7" fmla="*/ 0 h 23"/>
                  <a:gd name="T8" fmla="*/ 22 w 22"/>
                  <a:gd name="T9" fmla="*/ 23 h 23"/>
                  <a:gd name="T10" fmla="*/ 22 w 22"/>
                  <a:gd name="T11" fmla="*/ 23 h 23"/>
                  <a:gd name="T12" fmla="*/ 16 w 22"/>
                  <a:gd name="T13" fmla="*/ 23 h 23"/>
                  <a:gd name="T14" fmla="*/ 16 w 22"/>
                  <a:gd name="T15" fmla="*/ 23 h 23"/>
                  <a:gd name="T16" fmla="*/ 15 w 22"/>
                  <a:gd name="T17" fmla="*/ 19 h 23"/>
                  <a:gd name="T18" fmla="*/ 7 w 22"/>
                  <a:gd name="T19" fmla="*/ 19 h 23"/>
                  <a:gd name="T20" fmla="*/ 6 w 22"/>
                  <a:gd name="T21" fmla="*/ 23 h 23"/>
                  <a:gd name="T22" fmla="*/ 6 w 22"/>
                  <a:gd name="T23" fmla="*/ 23 h 23"/>
                  <a:gd name="T24" fmla="*/ 0 w 22"/>
                  <a:gd name="T25" fmla="*/ 23 h 23"/>
                  <a:gd name="T26" fmla="*/ 0 w 22"/>
                  <a:gd name="T27" fmla="*/ 23 h 23"/>
                  <a:gd name="T28" fmla="*/ 8 w 22"/>
                  <a:gd name="T29" fmla="*/ 0 h 23"/>
                  <a:gd name="T30" fmla="*/ 13 w 22"/>
                  <a:gd name="T31" fmla="*/ 14 h 23"/>
                  <a:gd name="T32" fmla="*/ 11 w 22"/>
                  <a:gd name="T33" fmla="*/ 7 h 23"/>
                  <a:gd name="T34" fmla="*/ 11 w 22"/>
                  <a:gd name="T35" fmla="*/ 7 h 23"/>
                  <a:gd name="T36" fmla="*/ 9 w 22"/>
                  <a:gd name="T37" fmla="*/ 14 h 23"/>
                  <a:gd name="T38" fmla="*/ 13 w 22"/>
                  <a:gd name="T39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2" h="23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lnTo>
                      <a:pt x="8" y="0"/>
                    </a:lnTo>
                    <a:close/>
                    <a:moveTo>
                      <a:pt x="13" y="14"/>
                    </a:move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9" y="14"/>
                      <a:pt x="9" y="14"/>
                      <a:pt x="9" y="14"/>
                    </a:cubicBezTo>
                    <a:lnTo>
                      <a:pt x="13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" name="Freeform 30"/>
              <p:cNvSpPr>
                <a:spLocks noEditPoints="1"/>
              </p:cNvSpPr>
              <p:nvPr userDrawn="1"/>
            </p:nvSpPr>
            <p:spPr bwMode="auto">
              <a:xfrm>
                <a:off x="5484813" y="6407150"/>
                <a:ext cx="73025" cy="76200"/>
              </a:xfrm>
              <a:custGeom>
                <a:avLst/>
                <a:gdLst>
                  <a:gd name="T0" fmla="*/ 8 w 22"/>
                  <a:gd name="T1" fmla="*/ 0 h 23"/>
                  <a:gd name="T2" fmla="*/ 8 w 22"/>
                  <a:gd name="T3" fmla="*/ 0 h 23"/>
                  <a:gd name="T4" fmla="*/ 14 w 22"/>
                  <a:gd name="T5" fmla="*/ 0 h 23"/>
                  <a:gd name="T6" fmla="*/ 14 w 22"/>
                  <a:gd name="T7" fmla="*/ 0 h 23"/>
                  <a:gd name="T8" fmla="*/ 22 w 22"/>
                  <a:gd name="T9" fmla="*/ 23 h 23"/>
                  <a:gd name="T10" fmla="*/ 22 w 22"/>
                  <a:gd name="T11" fmla="*/ 23 h 23"/>
                  <a:gd name="T12" fmla="*/ 16 w 22"/>
                  <a:gd name="T13" fmla="*/ 23 h 23"/>
                  <a:gd name="T14" fmla="*/ 16 w 22"/>
                  <a:gd name="T15" fmla="*/ 23 h 23"/>
                  <a:gd name="T16" fmla="*/ 15 w 22"/>
                  <a:gd name="T17" fmla="*/ 19 h 23"/>
                  <a:gd name="T18" fmla="*/ 7 w 22"/>
                  <a:gd name="T19" fmla="*/ 19 h 23"/>
                  <a:gd name="T20" fmla="*/ 6 w 22"/>
                  <a:gd name="T21" fmla="*/ 23 h 23"/>
                  <a:gd name="T22" fmla="*/ 6 w 22"/>
                  <a:gd name="T23" fmla="*/ 23 h 23"/>
                  <a:gd name="T24" fmla="*/ 0 w 22"/>
                  <a:gd name="T25" fmla="*/ 23 h 23"/>
                  <a:gd name="T26" fmla="*/ 0 w 22"/>
                  <a:gd name="T27" fmla="*/ 23 h 23"/>
                  <a:gd name="T28" fmla="*/ 8 w 22"/>
                  <a:gd name="T29" fmla="*/ 0 h 23"/>
                  <a:gd name="T30" fmla="*/ 13 w 22"/>
                  <a:gd name="T31" fmla="*/ 14 h 23"/>
                  <a:gd name="T32" fmla="*/ 11 w 22"/>
                  <a:gd name="T33" fmla="*/ 7 h 23"/>
                  <a:gd name="T34" fmla="*/ 11 w 22"/>
                  <a:gd name="T35" fmla="*/ 7 h 23"/>
                  <a:gd name="T36" fmla="*/ 9 w 22"/>
                  <a:gd name="T37" fmla="*/ 14 h 23"/>
                  <a:gd name="T38" fmla="*/ 13 w 22"/>
                  <a:gd name="T39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2" h="23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lnTo>
                      <a:pt x="8" y="0"/>
                    </a:lnTo>
                    <a:close/>
                    <a:moveTo>
                      <a:pt x="13" y="14"/>
                    </a:move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9" y="14"/>
                      <a:pt x="9" y="14"/>
                      <a:pt x="9" y="14"/>
                    </a:cubicBezTo>
                    <a:lnTo>
                      <a:pt x="13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" name="Freeform 31"/>
              <p:cNvSpPr>
                <a:spLocks/>
              </p:cNvSpPr>
              <p:nvPr userDrawn="1"/>
            </p:nvSpPr>
            <p:spPr bwMode="auto">
              <a:xfrm>
                <a:off x="5586413" y="6407150"/>
                <a:ext cx="52388" cy="76200"/>
              </a:xfrm>
              <a:custGeom>
                <a:avLst/>
                <a:gdLst>
                  <a:gd name="T0" fmla="*/ 0 w 16"/>
                  <a:gd name="T1" fmla="*/ 0 h 23"/>
                  <a:gd name="T2" fmla="*/ 0 w 16"/>
                  <a:gd name="T3" fmla="*/ 0 h 23"/>
                  <a:gd name="T4" fmla="*/ 6 w 16"/>
                  <a:gd name="T5" fmla="*/ 0 h 23"/>
                  <a:gd name="T6" fmla="*/ 6 w 16"/>
                  <a:gd name="T7" fmla="*/ 0 h 23"/>
                  <a:gd name="T8" fmla="*/ 6 w 16"/>
                  <a:gd name="T9" fmla="*/ 18 h 23"/>
                  <a:gd name="T10" fmla="*/ 6 w 16"/>
                  <a:gd name="T11" fmla="*/ 18 h 23"/>
                  <a:gd name="T12" fmla="*/ 16 w 16"/>
                  <a:gd name="T13" fmla="*/ 18 h 23"/>
                  <a:gd name="T14" fmla="*/ 16 w 16"/>
                  <a:gd name="T15" fmla="*/ 18 h 23"/>
                  <a:gd name="T16" fmla="*/ 16 w 16"/>
                  <a:gd name="T17" fmla="*/ 23 h 23"/>
                  <a:gd name="T18" fmla="*/ 16 w 16"/>
                  <a:gd name="T19" fmla="*/ 23 h 23"/>
                  <a:gd name="T20" fmla="*/ 0 w 16"/>
                  <a:gd name="T21" fmla="*/ 23 h 23"/>
                  <a:gd name="T22" fmla="*/ 0 w 16"/>
                  <a:gd name="T23" fmla="*/ 23 h 23"/>
                  <a:gd name="T24" fmla="*/ 0 w 16"/>
                  <a:gd name="T2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2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" name="Freeform 32"/>
              <p:cNvSpPr>
                <a:spLocks noEditPoints="1"/>
              </p:cNvSpPr>
              <p:nvPr userDrawn="1"/>
            </p:nvSpPr>
            <p:spPr bwMode="auto">
              <a:xfrm>
                <a:off x="5670550" y="6407150"/>
                <a:ext cx="55563" cy="76200"/>
              </a:xfrm>
              <a:custGeom>
                <a:avLst/>
                <a:gdLst>
                  <a:gd name="T0" fmla="*/ 0 w 17"/>
                  <a:gd name="T1" fmla="*/ 0 h 23"/>
                  <a:gd name="T2" fmla="*/ 0 w 17"/>
                  <a:gd name="T3" fmla="*/ 0 h 23"/>
                  <a:gd name="T4" fmla="*/ 9 w 17"/>
                  <a:gd name="T5" fmla="*/ 0 h 23"/>
                  <a:gd name="T6" fmla="*/ 17 w 17"/>
                  <a:gd name="T7" fmla="*/ 6 h 23"/>
                  <a:gd name="T8" fmla="*/ 14 w 17"/>
                  <a:gd name="T9" fmla="*/ 11 h 23"/>
                  <a:gd name="T10" fmla="*/ 14 w 17"/>
                  <a:gd name="T11" fmla="*/ 11 h 23"/>
                  <a:gd name="T12" fmla="*/ 17 w 17"/>
                  <a:gd name="T13" fmla="*/ 17 h 23"/>
                  <a:gd name="T14" fmla="*/ 9 w 17"/>
                  <a:gd name="T15" fmla="*/ 23 h 23"/>
                  <a:gd name="T16" fmla="*/ 0 w 17"/>
                  <a:gd name="T17" fmla="*/ 23 h 23"/>
                  <a:gd name="T18" fmla="*/ 0 w 17"/>
                  <a:gd name="T19" fmla="*/ 23 h 23"/>
                  <a:gd name="T20" fmla="*/ 0 w 17"/>
                  <a:gd name="T21" fmla="*/ 0 h 23"/>
                  <a:gd name="T22" fmla="*/ 8 w 17"/>
                  <a:gd name="T23" fmla="*/ 9 h 23"/>
                  <a:gd name="T24" fmla="*/ 11 w 17"/>
                  <a:gd name="T25" fmla="*/ 7 h 23"/>
                  <a:gd name="T26" fmla="*/ 8 w 17"/>
                  <a:gd name="T27" fmla="*/ 5 h 23"/>
                  <a:gd name="T28" fmla="*/ 6 w 17"/>
                  <a:gd name="T29" fmla="*/ 5 h 23"/>
                  <a:gd name="T30" fmla="*/ 6 w 17"/>
                  <a:gd name="T31" fmla="*/ 5 h 23"/>
                  <a:gd name="T32" fmla="*/ 6 w 17"/>
                  <a:gd name="T33" fmla="*/ 9 h 23"/>
                  <a:gd name="T34" fmla="*/ 6 w 17"/>
                  <a:gd name="T35" fmla="*/ 9 h 23"/>
                  <a:gd name="T36" fmla="*/ 8 w 17"/>
                  <a:gd name="T37" fmla="*/ 9 h 23"/>
                  <a:gd name="T38" fmla="*/ 6 w 17"/>
                  <a:gd name="T39" fmla="*/ 19 h 23"/>
                  <a:gd name="T40" fmla="*/ 9 w 17"/>
                  <a:gd name="T41" fmla="*/ 19 h 23"/>
                  <a:gd name="T42" fmla="*/ 11 w 17"/>
                  <a:gd name="T43" fmla="*/ 16 h 23"/>
                  <a:gd name="T44" fmla="*/ 9 w 17"/>
                  <a:gd name="T45" fmla="*/ 14 h 23"/>
                  <a:gd name="T46" fmla="*/ 6 w 17"/>
                  <a:gd name="T47" fmla="*/ 14 h 23"/>
                  <a:gd name="T48" fmla="*/ 6 w 17"/>
                  <a:gd name="T49" fmla="*/ 14 h 23"/>
                  <a:gd name="T50" fmla="*/ 6 w 17"/>
                  <a:gd name="T51" fmla="*/ 19 h 23"/>
                  <a:gd name="T52" fmla="*/ 6 w 17"/>
                  <a:gd name="T53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7" h="2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5" y="0"/>
                      <a:pt x="17" y="3"/>
                      <a:pt x="17" y="6"/>
                    </a:cubicBezTo>
                    <a:cubicBezTo>
                      <a:pt x="17" y="9"/>
                      <a:pt x="16" y="10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6" y="12"/>
                      <a:pt x="17" y="14"/>
                      <a:pt x="17" y="17"/>
                    </a:cubicBezTo>
                    <a:cubicBezTo>
                      <a:pt x="17" y="21"/>
                      <a:pt x="14" y="23"/>
                      <a:pt x="9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lnTo>
                      <a:pt x="0" y="0"/>
                    </a:lnTo>
                    <a:close/>
                    <a:moveTo>
                      <a:pt x="8" y="9"/>
                    </a:moveTo>
                    <a:cubicBezTo>
                      <a:pt x="10" y="9"/>
                      <a:pt x="11" y="9"/>
                      <a:pt x="11" y="7"/>
                    </a:cubicBezTo>
                    <a:cubicBezTo>
                      <a:pt x="11" y="5"/>
                      <a:pt x="10" y="5"/>
                      <a:pt x="8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lnTo>
                      <a:pt x="8" y="9"/>
                    </a:lnTo>
                    <a:close/>
                    <a:moveTo>
                      <a:pt x="6" y="19"/>
                    </a:moveTo>
                    <a:cubicBezTo>
                      <a:pt x="9" y="19"/>
                      <a:pt x="9" y="19"/>
                      <a:pt x="9" y="19"/>
                    </a:cubicBezTo>
                    <a:cubicBezTo>
                      <a:pt x="10" y="19"/>
                      <a:pt x="11" y="18"/>
                      <a:pt x="11" y="16"/>
                    </a:cubicBezTo>
                    <a:cubicBezTo>
                      <a:pt x="11" y="15"/>
                      <a:pt x="10" y="14"/>
                      <a:pt x="9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19"/>
                      <a:pt x="6" y="19"/>
                      <a:pt x="6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" name="Freeform 33"/>
              <p:cNvSpPr>
                <a:spLocks noEditPoints="1"/>
              </p:cNvSpPr>
              <p:nvPr userDrawn="1"/>
            </p:nvSpPr>
            <p:spPr bwMode="auto">
              <a:xfrm>
                <a:off x="5759450" y="6407150"/>
                <a:ext cx="58738" cy="79375"/>
              </a:xfrm>
              <a:custGeom>
                <a:avLst/>
                <a:gdLst>
                  <a:gd name="T0" fmla="*/ 0 w 18"/>
                  <a:gd name="T1" fmla="*/ 18 h 24"/>
                  <a:gd name="T2" fmla="*/ 0 w 18"/>
                  <a:gd name="T3" fmla="*/ 12 h 24"/>
                  <a:gd name="T4" fmla="*/ 0 w 18"/>
                  <a:gd name="T5" fmla="*/ 5 h 24"/>
                  <a:gd name="T6" fmla="*/ 9 w 18"/>
                  <a:gd name="T7" fmla="*/ 0 h 24"/>
                  <a:gd name="T8" fmla="*/ 18 w 18"/>
                  <a:gd name="T9" fmla="*/ 5 h 24"/>
                  <a:gd name="T10" fmla="*/ 18 w 18"/>
                  <a:gd name="T11" fmla="*/ 12 h 24"/>
                  <a:gd name="T12" fmla="*/ 18 w 18"/>
                  <a:gd name="T13" fmla="*/ 18 h 24"/>
                  <a:gd name="T14" fmla="*/ 9 w 18"/>
                  <a:gd name="T15" fmla="*/ 24 h 24"/>
                  <a:gd name="T16" fmla="*/ 0 w 18"/>
                  <a:gd name="T17" fmla="*/ 18 h 24"/>
                  <a:gd name="T18" fmla="*/ 12 w 18"/>
                  <a:gd name="T19" fmla="*/ 16 h 24"/>
                  <a:gd name="T20" fmla="*/ 12 w 18"/>
                  <a:gd name="T21" fmla="*/ 12 h 24"/>
                  <a:gd name="T22" fmla="*/ 12 w 18"/>
                  <a:gd name="T23" fmla="*/ 7 h 24"/>
                  <a:gd name="T24" fmla="*/ 9 w 18"/>
                  <a:gd name="T25" fmla="*/ 5 h 24"/>
                  <a:gd name="T26" fmla="*/ 6 w 18"/>
                  <a:gd name="T27" fmla="*/ 7 h 24"/>
                  <a:gd name="T28" fmla="*/ 6 w 18"/>
                  <a:gd name="T29" fmla="*/ 12 h 24"/>
                  <a:gd name="T30" fmla="*/ 6 w 18"/>
                  <a:gd name="T31" fmla="*/ 16 h 24"/>
                  <a:gd name="T32" fmla="*/ 9 w 18"/>
                  <a:gd name="T33" fmla="*/ 18 h 24"/>
                  <a:gd name="T34" fmla="*/ 12 w 18"/>
                  <a:gd name="T35" fmla="*/ 1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" h="24">
                    <a:moveTo>
                      <a:pt x="0" y="18"/>
                    </a:moveTo>
                    <a:cubicBezTo>
                      <a:pt x="0" y="16"/>
                      <a:pt x="0" y="15"/>
                      <a:pt x="0" y="12"/>
                    </a:cubicBezTo>
                    <a:cubicBezTo>
                      <a:pt x="0" y="9"/>
                      <a:pt x="0" y="7"/>
                      <a:pt x="0" y="5"/>
                    </a:cubicBezTo>
                    <a:cubicBezTo>
                      <a:pt x="2" y="2"/>
                      <a:pt x="5" y="0"/>
                      <a:pt x="9" y="0"/>
                    </a:cubicBezTo>
                    <a:cubicBezTo>
                      <a:pt x="13" y="0"/>
                      <a:pt x="17" y="2"/>
                      <a:pt x="18" y="5"/>
                    </a:cubicBezTo>
                    <a:cubicBezTo>
                      <a:pt x="18" y="7"/>
                      <a:pt x="18" y="9"/>
                      <a:pt x="18" y="12"/>
                    </a:cubicBezTo>
                    <a:cubicBezTo>
                      <a:pt x="18" y="15"/>
                      <a:pt x="18" y="16"/>
                      <a:pt x="18" y="18"/>
                    </a:cubicBezTo>
                    <a:cubicBezTo>
                      <a:pt x="17" y="22"/>
                      <a:pt x="13" y="24"/>
                      <a:pt x="9" y="24"/>
                    </a:cubicBezTo>
                    <a:cubicBezTo>
                      <a:pt x="5" y="24"/>
                      <a:pt x="2" y="22"/>
                      <a:pt x="0" y="18"/>
                    </a:cubicBezTo>
                    <a:close/>
                    <a:moveTo>
                      <a:pt x="12" y="16"/>
                    </a:moveTo>
                    <a:cubicBezTo>
                      <a:pt x="12" y="16"/>
                      <a:pt x="12" y="14"/>
                      <a:pt x="12" y="12"/>
                    </a:cubicBezTo>
                    <a:cubicBezTo>
                      <a:pt x="12" y="9"/>
                      <a:pt x="12" y="8"/>
                      <a:pt x="12" y="7"/>
                    </a:cubicBezTo>
                    <a:cubicBezTo>
                      <a:pt x="12" y="6"/>
                      <a:pt x="11" y="5"/>
                      <a:pt x="9" y="5"/>
                    </a:cubicBezTo>
                    <a:cubicBezTo>
                      <a:pt x="8" y="5"/>
                      <a:pt x="7" y="6"/>
                      <a:pt x="6" y="7"/>
                    </a:cubicBezTo>
                    <a:cubicBezTo>
                      <a:pt x="6" y="8"/>
                      <a:pt x="6" y="9"/>
                      <a:pt x="6" y="12"/>
                    </a:cubicBezTo>
                    <a:cubicBezTo>
                      <a:pt x="6" y="14"/>
                      <a:pt x="6" y="16"/>
                      <a:pt x="6" y="16"/>
                    </a:cubicBezTo>
                    <a:cubicBezTo>
                      <a:pt x="7" y="18"/>
                      <a:pt x="8" y="18"/>
                      <a:pt x="9" y="18"/>
                    </a:cubicBezTo>
                    <a:cubicBezTo>
                      <a:pt x="11" y="18"/>
                      <a:pt x="12" y="18"/>
                      <a:pt x="12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" name="Freeform 34"/>
              <p:cNvSpPr>
                <a:spLocks noEditPoints="1"/>
              </p:cNvSpPr>
              <p:nvPr userDrawn="1"/>
            </p:nvSpPr>
            <p:spPr bwMode="auto">
              <a:xfrm>
                <a:off x="5849938" y="6407150"/>
                <a:ext cx="61913" cy="76200"/>
              </a:xfrm>
              <a:custGeom>
                <a:avLst/>
                <a:gdLst>
                  <a:gd name="T0" fmla="*/ 13 w 19"/>
                  <a:gd name="T1" fmla="*/ 23 h 23"/>
                  <a:gd name="T2" fmla="*/ 12 w 19"/>
                  <a:gd name="T3" fmla="*/ 23 h 23"/>
                  <a:gd name="T4" fmla="*/ 9 w 19"/>
                  <a:gd name="T5" fmla="*/ 15 h 23"/>
                  <a:gd name="T6" fmla="*/ 7 w 19"/>
                  <a:gd name="T7" fmla="*/ 15 h 23"/>
                  <a:gd name="T8" fmla="*/ 6 w 19"/>
                  <a:gd name="T9" fmla="*/ 15 h 23"/>
                  <a:gd name="T10" fmla="*/ 6 w 19"/>
                  <a:gd name="T11" fmla="*/ 23 h 23"/>
                  <a:gd name="T12" fmla="*/ 6 w 19"/>
                  <a:gd name="T13" fmla="*/ 23 h 23"/>
                  <a:gd name="T14" fmla="*/ 1 w 19"/>
                  <a:gd name="T15" fmla="*/ 23 h 23"/>
                  <a:gd name="T16" fmla="*/ 0 w 19"/>
                  <a:gd name="T17" fmla="*/ 23 h 23"/>
                  <a:gd name="T18" fmla="*/ 0 w 19"/>
                  <a:gd name="T19" fmla="*/ 0 h 23"/>
                  <a:gd name="T20" fmla="*/ 1 w 19"/>
                  <a:gd name="T21" fmla="*/ 0 h 23"/>
                  <a:gd name="T22" fmla="*/ 10 w 19"/>
                  <a:gd name="T23" fmla="*/ 0 h 23"/>
                  <a:gd name="T24" fmla="*/ 19 w 19"/>
                  <a:gd name="T25" fmla="*/ 8 h 23"/>
                  <a:gd name="T26" fmla="*/ 15 w 19"/>
                  <a:gd name="T27" fmla="*/ 14 h 23"/>
                  <a:gd name="T28" fmla="*/ 19 w 19"/>
                  <a:gd name="T29" fmla="*/ 23 h 23"/>
                  <a:gd name="T30" fmla="*/ 19 w 19"/>
                  <a:gd name="T31" fmla="*/ 23 h 23"/>
                  <a:gd name="T32" fmla="*/ 13 w 19"/>
                  <a:gd name="T33" fmla="*/ 23 h 23"/>
                  <a:gd name="T34" fmla="*/ 13 w 19"/>
                  <a:gd name="T35" fmla="*/ 8 h 23"/>
                  <a:gd name="T36" fmla="*/ 10 w 19"/>
                  <a:gd name="T37" fmla="*/ 5 h 23"/>
                  <a:gd name="T38" fmla="*/ 7 w 19"/>
                  <a:gd name="T39" fmla="*/ 5 h 23"/>
                  <a:gd name="T40" fmla="*/ 6 w 19"/>
                  <a:gd name="T41" fmla="*/ 5 h 23"/>
                  <a:gd name="T42" fmla="*/ 6 w 19"/>
                  <a:gd name="T43" fmla="*/ 10 h 23"/>
                  <a:gd name="T44" fmla="*/ 7 w 19"/>
                  <a:gd name="T45" fmla="*/ 10 h 23"/>
                  <a:gd name="T46" fmla="*/ 10 w 19"/>
                  <a:gd name="T47" fmla="*/ 10 h 23"/>
                  <a:gd name="T48" fmla="*/ 13 w 19"/>
                  <a:gd name="T4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9" h="23">
                    <a:moveTo>
                      <a:pt x="13" y="23"/>
                    </a:moveTo>
                    <a:cubicBezTo>
                      <a:pt x="13" y="23"/>
                      <a:pt x="12" y="23"/>
                      <a:pt x="12" y="23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6" y="15"/>
                      <a:pt x="6" y="15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3"/>
                      <a:pt x="0" y="23"/>
                      <a:pt x="0" y="2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6" y="0"/>
                      <a:pt x="19" y="3"/>
                      <a:pt x="19" y="8"/>
                    </a:cubicBezTo>
                    <a:cubicBezTo>
                      <a:pt x="19" y="10"/>
                      <a:pt x="17" y="13"/>
                      <a:pt x="15" y="14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9" y="23"/>
                      <a:pt x="19" y="23"/>
                      <a:pt x="19" y="23"/>
                    </a:cubicBezTo>
                    <a:lnTo>
                      <a:pt x="13" y="23"/>
                    </a:lnTo>
                    <a:close/>
                    <a:moveTo>
                      <a:pt x="13" y="8"/>
                    </a:moveTo>
                    <a:cubicBezTo>
                      <a:pt x="13" y="6"/>
                      <a:pt x="12" y="5"/>
                      <a:pt x="10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6" y="5"/>
                      <a:pt x="6" y="5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7" y="10"/>
                      <a:pt x="7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2" y="10"/>
                      <a:pt x="13" y="9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2" name="Freeform 35"/>
              <p:cNvSpPr>
                <a:spLocks/>
              </p:cNvSpPr>
              <p:nvPr userDrawn="1"/>
            </p:nvSpPr>
            <p:spPr bwMode="auto">
              <a:xfrm>
                <a:off x="5942013" y="6407150"/>
                <a:ext cx="61913" cy="79375"/>
              </a:xfrm>
              <a:custGeom>
                <a:avLst/>
                <a:gdLst>
                  <a:gd name="T0" fmla="*/ 0 w 19"/>
                  <a:gd name="T1" fmla="*/ 12 h 24"/>
                  <a:gd name="T2" fmla="*/ 1 w 19"/>
                  <a:gd name="T3" fmla="*/ 5 h 24"/>
                  <a:gd name="T4" fmla="*/ 9 w 19"/>
                  <a:gd name="T5" fmla="*/ 0 h 24"/>
                  <a:gd name="T6" fmla="*/ 18 w 19"/>
                  <a:gd name="T7" fmla="*/ 5 h 24"/>
                  <a:gd name="T8" fmla="*/ 18 w 19"/>
                  <a:gd name="T9" fmla="*/ 5 h 24"/>
                  <a:gd name="T10" fmla="*/ 13 w 19"/>
                  <a:gd name="T11" fmla="*/ 7 h 24"/>
                  <a:gd name="T12" fmla="*/ 13 w 19"/>
                  <a:gd name="T13" fmla="*/ 7 h 24"/>
                  <a:gd name="T14" fmla="*/ 9 w 19"/>
                  <a:gd name="T15" fmla="*/ 5 h 24"/>
                  <a:gd name="T16" fmla="*/ 6 w 19"/>
                  <a:gd name="T17" fmla="*/ 7 h 24"/>
                  <a:gd name="T18" fmla="*/ 6 w 19"/>
                  <a:gd name="T19" fmla="*/ 12 h 24"/>
                  <a:gd name="T20" fmla="*/ 6 w 19"/>
                  <a:gd name="T21" fmla="*/ 16 h 24"/>
                  <a:gd name="T22" fmla="*/ 9 w 19"/>
                  <a:gd name="T23" fmla="*/ 18 h 24"/>
                  <a:gd name="T24" fmla="*/ 13 w 19"/>
                  <a:gd name="T25" fmla="*/ 17 h 24"/>
                  <a:gd name="T26" fmla="*/ 13 w 19"/>
                  <a:gd name="T27" fmla="*/ 15 h 24"/>
                  <a:gd name="T28" fmla="*/ 13 w 19"/>
                  <a:gd name="T29" fmla="*/ 15 h 24"/>
                  <a:gd name="T30" fmla="*/ 10 w 19"/>
                  <a:gd name="T31" fmla="*/ 15 h 24"/>
                  <a:gd name="T32" fmla="*/ 10 w 19"/>
                  <a:gd name="T33" fmla="*/ 14 h 24"/>
                  <a:gd name="T34" fmla="*/ 10 w 19"/>
                  <a:gd name="T35" fmla="*/ 11 h 24"/>
                  <a:gd name="T36" fmla="*/ 10 w 19"/>
                  <a:gd name="T37" fmla="*/ 10 h 24"/>
                  <a:gd name="T38" fmla="*/ 18 w 19"/>
                  <a:gd name="T39" fmla="*/ 10 h 24"/>
                  <a:gd name="T40" fmla="*/ 19 w 19"/>
                  <a:gd name="T41" fmla="*/ 11 h 24"/>
                  <a:gd name="T42" fmla="*/ 19 w 19"/>
                  <a:gd name="T43" fmla="*/ 12 h 24"/>
                  <a:gd name="T44" fmla="*/ 18 w 19"/>
                  <a:gd name="T45" fmla="*/ 18 h 24"/>
                  <a:gd name="T46" fmla="*/ 9 w 19"/>
                  <a:gd name="T47" fmla="*/ 24 h 24"/>
                  <a:gd name="T48" fmla="*/ 1 w 19"/>
                  <a:gd name="T49" fmla="*/ 18 h 24"/>
                  <a:gd name="T50" fmla="*/ 0 w 19"/>
                  <a:gd name="T5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9" h="24">
                    <a:moveTo>
                      <a:pt x="0" y="12"/>
                    </a:moveTo>
                    <a:cubicBezTo>
                      <a:pt x="0" y="9"/>
                      <a:pt x="0" y="7"/>
                      <a:pt x="1" y="5"/>
                    </a:cubicBezTo>
                    <a:cubicBezTo>
                      <a:pt x="2" y="2"/>
                      <a:pt x="5" y="0"/>
                      <a:pt x="9" y="0"/>
                    </a:cubicBezTo>
                    <a:cubicBezTo>
                      <a:pt x="14" y="0"/>
                      <a:pt x="16" y="2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2" y="6"/>
                      <a:pt x="11" y="5"/>
                      <a:pt x="9" y="5"/>
                    </a:cubicBezTo>
                    <a:cubicBezTo>
                      <a:pt x="8" y="5"/>
                      <a:pt x="7" y="6"/>
                      <a:pt x="6" y="7"/>
                    </a:cubicBezTo>
                    <a:cubicBezTo>
                      <a:pt x="6" y="8"/>
                      <a:pt x="6" y="9"/>
                      <a:pt x="6" y="12"/>
                    </a:cubicBezTo>
                    <a:cubicBezTo>
                      <a:pt x="6" y="14"/>
                      <a:pt x="6" y="16"/>
                      <a:pt x="6" y="16"/>
                    </a:cubicBezTo>
                    <a:cubicBezTo>
                      <a:pt x="7" y="18"/>
                      <a:pt x="8" y="18"/>
                      <a:pt x="9" y="18"/>
                    </a:cubicBezTo>
                    <a:cubicBezTo>
                      <a:pt x="11" y="18"/>
                      <a:pt x="12" y="18"/>
                      <a:pt x="13" y="17"/>
                    </a:cubicBezTo>
                    <a:cubicBezTo>
                      <a:pt x="13" y="16"/>
                      <a:pt x="13" y="16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4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9" y="10"/>
                      <a:pt x="19" y="11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9" y="15"/>
                      <a:pt x="18" y="16"/>
                      <a:pt x="18" y="18"/>
                    </a:cubicBezTo>
                    <a:cubicBezTo>
                      <a:pt x="17" y="22"/>
                      <a:pt x="14" y="24"/>
                      <a:pt x="9" y="24"/>
                    </a:cubicBezTo>
                    <a:cubicBezTo>
                      <a:pt x="5" y="24"/>
                      <a:pt x="2" y="22"/>
                      <a:pt x="1" y="18"/>
                    </a:cubicBezTo>
                    <a:cubicBezTo>
                      <a:pt x="0" y="16"/>
                      <a:pt x="0" y="15"/>
                      <a:pt x="0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3" name="Freeform 36"/>
              <p:cNvSpPr>
                <a:spLocks/>
              </p:cNvSpPr>
              <p:nvPr userDrawn="1"/>
            </p:nvSpPr>
            <p:spPr bwMode="auto">
              <a:xfrm>
                <a:off x="6081713" y="6407150"/>
                <a:ext cx="61913" cy="79375"/>
              </a:xfrm>
              <a:custGeom>
                <a:avLst/>
                <a:gdLst>
                  <a:gd name="T0" fmla="*/ 0 w 19"/>
                  <a:gd name="T1" fmla="*/ 14 h 24"/>
                  <a:gd name="T2" fmla="*/ 0 w 19"/>
                  <a:gd name="T3" fmla="*/ 0 h 24"/>
                  <a:gd name="T4" fmla="*/ 1 w 19"/>
                  <a:gd name="T5" fmla="*/ 0 h 24"/>
                  <a:gd name="T6" fmla="*/ 6 w 19"/>
                  <a:gd name="T7" fmla="*/ 0 h 24"/>
                  <a:gd name="T8" fmla="*/ 6 w 19"/>
                  <a:gd name="T9" fmla="*/ 0 h 24"/>
                  <a:gd name="T10" fmla="*/ 6 w 19"/>
                  <a:gd name="T11" fmla="*/ 15 h 24"/>
                  <a:gd name="T12" fmla="*/ 10 w 19"/>
                  <a:gd name="T13" fmla="*/ 18 h 24"/>
                  <a:gd name="T14" fmla="*/ 13 w 19"/>
                  <a:gd name="T15" fmla="*/ 15 h 24"/>
                  <a:gd name="T16" fmla="*/ 13 w 19"/>
                  <a:gd name="T17" fmla="*/ 0 h 24"/>
                  <a:gd name="T18" fmla="*/ 13 w 19"/>
                  <a:gd name="T19" fmla="*/ 0 h 24"/>
                  <a:gd name="T20" fmla="*/ 19 w 19"/>
                  <a:gd name="T21" fmla="*/ 0 h 24"/>
                  <a:gd name="T22" fmla="*/ 19 w 19"/>
                  <a:gd name="T23" fmla="*/ 0 h 24"/>
                  <a:gd name="T24" fmla="*/ 19 w 19"/>
                  <a:gd name="T25" fmla="*/ 14 h 24"/>
                  <a:gd name="T26" fmla="*/ 10 w 19"/>
                  <a:gd name="T27" fmla="*/ 24 h 24"/>
                  <a:gd name="T28" fmla="*/ 0 w 19"/>
                  <a:gd name="T29" fmla="*/ 1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" h="24">
                    <a:moveTo>
                      <a:pt x="0" y="1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7"/>
                      <a:pt x="8" y="18"/>
                      <a:pt x="10" y="18"/>
                    </a:cubicBezTo>
                    <a:cubicBezTo>
                      <a:pt x="12" y="18"/>
                      <a:pt x="13" y="17"/>
                      <a:pt x="13" y="15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20"/>
                      <a:pt x="15" y="24"/>
                      <a:pt x="10" y="24"/>
                    </a:cubicBezTo>
                    <a:cubicBezTo>
                      <a:pt x="4" y="24"/>
                      <a:pt x="0" y="20"/>
                      <a:pt x="0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4" name="Freeform 37"/>
              <p:cNvSpPr>
                <a:spLocks/>
              </p:cNvSpPr>
              <p:nvPr userDrawn="1"/>
            </p:nvSpPr>
            <p:spPr bwMode="auto">
              <a:xfrm>
                <a:off x="6175375" y="6407150"/>
                <a:ext cx="61913" cy="76200"/>
              </a:xfrm>
              <a:custGeom>
                <a:avLst/>
                <a:gdLst>
                  <a:gd name="T0" fmla="*/ 0 w 19"/>
                  <a:gd name="T1" fmla="*/ 0 h 23"/>
                  <a:gd name="T2" fmla="*/ 1 w 19"/>
                  <a:gd name="T3" fmla="*/ 0 h 23"/>
                  <a:gd name="T4" fmla="*/ 6 w 19"/>
                  <a:gd name="T5" fmla="*/ 0 h 23"/>
                  <a:gd name="T6" fmla="*/ 6 w 19"/>
                  <a:gd name="T7" fmla="*/ 0 h 23"/>
                  <a:gd name="T8" fmla="*/ 13 w 19"/>
                  <a:gd name="T9" fmla="*/ 14 h 23"/>
                  <a:gd name="T10" fmla="*/ 13 w 19"/>
                  <a:gd name="T11" fmla="*/ 14 h 23"/>
                  <a:gd name="T12" fmla="*/ 13 w 19"/>
                  <a:gd name="T13" fmla="*/ 0 h 23"/>
                  <a:gd name="T14" fmla="*/ 14 w 19"/>
                  <a:gd name="T15" fmla="*/ 0 h 23"/>
                  <a:gd name="T16" fmla="*/ 18 w 19"/>
                  <a:gd name="T17" fmla="*/ 0 h 23"/>
                  <a:gd name="T18" fmla="*/ 19 w 19"/>
                  <a:gd name="T19" fmla="*/ 0 h 23"/>
                  <a:gd name="T20" fmla="*/ 19 w 19"/>
                  <a:gd name="T21" fmla="*/ 23 h 23"/>
                  <a:gd name="T22" fmla="*/ 18 w 19"/>
                  <a:gd name="T23" fmla="*/ 23 h 23"/>
                  <a:gd name="T24" fmla="*/ 13 w 19"/>
                  <a:gd name="T25" fmla="*/ 23 h 23"/>
                  <a:gd name="T26" fmla="*/ 13 w 19"/>
                  <a:gd name="T27" fmla="*/ 23 h 23"/>
                  <a:gd name="T28" fmla="*/ 6 w 19"/>
                  <a:gd name="T29" fmla="*/ 10 h 23"/>
                  <a:gd name="T30" fmla="*/ 6 w 19"/>
                  <a:gd name="T31" fmla="*/ 10 h 23"/>
                  <a:gd name="T32" fmla="*/ 6 w 19"/>
                  <a:gd name="T33" fmla="*/ 23 h 23"/>
                  <a:gd name="T34" fmla="*/ 5 w 19"/>
                  <a:gd name="T35" fmla="*/ 23 h 23"/>
                  <a:gd name="T36" fmla="*/ 1 w 19"/>
                  <a:gd name="T37" fmla="*/ 23 h 23"/>
                  <a:gd name="T38" fmla="*/ 0 w 19"/>
                  <a:gd name="T39" fmla="*/ 23 h 23"/>
                  <a:gd name="T40" fmla="*/ 0 w 19"/>
                  <a:gd name="T4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9" h="23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4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9" y="23"/>
                      <a:pt x="19" y="23"/>
                      <a:pt x="18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3"/>
                      <a:pt x="6" y="23"/>
                      <a:pt x="5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0" y="23"/>
                      <a:pt x="0" y="23"/>
                      <a:pt x="0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5" name="Freeform 38"/>
              <p:cNvSpPr>
                <a:spLocks/>
              </p:cNvSpPr>
              <p:nvPr userDrawn="1"/>
            </p:nvSpPr>
            <p:spPr bwMode="auto">
              <a:xfrm>
                <a:off x="6270625" y="6407150"/>
                <a:ext cx="19050" cy="76200"/>
              </a:xfrm>
              <a:custGeom>
                <a:avLst/>
                <a:gdLst>
                  <a:gd name="T0" fmla="*/ 0 w 6"/>
                  <a:gd name="T1" fmla="*/ 0 h 23"/>
                  <a:gd name="T2" fmla="*/ 1 w 6"/>
                  <a:gd name="T3" fmla="*/ 0 h 23"/>
                  <a:gd name="T4" fmla="*/ 6 w 6"/>
                  <a:gd name="T5" fmla="*/ 0 h 23"/>
                  <a:gd name="T6" fmla="*/ 6 w 6"/>
                  <a:gd name="T7" fmla="*/ 0 h 23"/>
                  <a:gd name="T8" fmla="*/ 6 w 6"/>
                  <a:gd name="T9" fmla="*/ 23 h 23"/>
                  <a:gd name="T10" fmla="*/ 6 w 6"/>
                  <a:gd name="T11" fmla="*/ 23 h 23"/>
                  <a:gd name="T12" fmla="*/ 1 w 6"/>
                  <a:gd name="T13" fmla="*/ 23 h 23"/>
                  <a:gd name="T14" fmla="*/ 0 w 6"/>
                  <a:gd name="T15" fmla="*/ 23 h 23"/>
                  <a:gd name="T16" fmla="*/ 0 w 6"/>
                  <a:gd name="T17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3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0" y="23"/>
                      <a:pt x="0" y="23"/>
                      <a:pt x="0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6" name="Freeform 39"/>
              <p:cNvSpPr>
                <a:spLocks/>
              </p:cNvSpPr>
              <p:nvPr userDrawn="1"/>
            </p:nvSpPr>
            <p:spPr bwMode="auto">
              <a:xfrm>
                <a:off x="6319838" y="6407150"/>
                <a:ext cx="68263" cy="76200"/>
              </a:xfrm>
              <a:custGeom>
                <a:avLst/>
                <a:gdLst>
                  <a:gd name="T0" fmla="*/ 8 w 21"/>
                  <a:gd name="T1" fmla="*/ 23 h 23"/>
                  <a:gd name="T2" fmla="*/ 8 w 21"/>
                  <a:gd name="T3" fmla="*/ 23 h 23"/>
                  <a:gd name="T4" fmla="*/ 0 w 21"/>
                  <a:gd name="T5" fmla="*/ 1 h 23"/>
                  <a:gd name="T6" fmla="*/ 1 w 21"/>
                  <a:gd name="T7" fmla="*/ 0 h 23"/>
                  <a:gd name="T8" fmla="*/ 6 w 21"/>
                  <a:gd name="T9" fmla="*/ 0 h 23"/>
                  <a:gd name="T10" fmla="*/ 7 w 21"/>
                  <a:gd name="T11" fmla="*/ 0 h 23"/>
                  <a:gd name="T12" fmla="*/ 11 w 21"/>
                  <a:gd name="T13" fmla="*/ 14 h 23"/>
                  <a:gd name="T14" fmla="*/ 11 w 21"/>
                  <a:gd name="T15" fmla="*/ 14 h 23"/>
                  <a:gd name="T16" fmla="*/ 15 w 21"/>
                  <a:gd name="T17" fmla="*/ 0 h 23"/>
                  <a:gd name="T18" fmla="*/ 15 w 21"/>
                  <a:gd name="T19" fmla="*/ 0 h 23"/>
                  <a:gd name="T20" fmla="*/ 21 w 21"/>
                  <a:gd name="T21" fmla="*/ 0 h 23"/>
                  <a:gd name="T22" fmla="*/ 21 w 21"/>
                  <a:gd name="T23" fmla="*/ 1 h 23"/>
                  <a:gd name="T24" fmla="*/ 14 w 21"/>
                  <a:gd name="T25" fmla="*/ 23 h 23"/>
                  <a:gd name="T26" fmla="*/ 13 w 21"/>
                  <a:gd name="T27" fmla="*/ 23 h 23"/>
                  <a:gd name="T28" fmla="*/ 8 w 21"/>
                  <a:gd name="T29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" h="23">
                    <a:moveTo>
                      <a:pt x="8" y="23"/>
                    </a:moveTo>
                    <a:cubicBezTo>
                      <a:pt x="8" y="23"/>
                      <a:pt x="8" y="23"/>
                      <a:pt x="8" y="23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7" y="0"/>
                      <a:pt x="7" y="0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1" y="0"/>
                      <a:pt x="21" y="1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4" y="23"/>
                      <a:pt x="13" y="23"/>
                      <a:pt x="13" y="23"/>
                    </a:cubicBezTo>
                    <a:lnTo>
                      <a:pt x="8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7" name="Freeform 40"/>
              <p:cNvSpPr>
                <a:spLocks/>
              </p:cNvSpPr>
              <p:nvPr userDrawn="1"/>
            </p:nvSpPr>
            <p:spPr bwMode="auto">
              <a:xfrm>
                <a:off x="6416675" y="6407150"/>
                <a:ext cx="52388" cy="76200"/>
              </a:xfrm>
              <a:custGeom>
                <a:avLst/>
                <a:gdLst>
                  <a:gd name="T0" fmla="*/ 0 w 16"/>
                  <a:gd name="T1" fmla="*/ 0 h 23"/>
                  <a:gd name="T2" fmla="*/ 0 w 16"/>
                  <a:gd name="T3" fmla="*/ 0 h 23"/>
                  <a:gd name="T4" fmla="*/ 16 w 16"/>
                  <a:gd name="T5" fmla="*/ 0 h 23"/>
                  <a:gd name="T6" fmla="*/ 16 w 16"/>
                  <a:gd name="T7" fmla="*/ 0 h 23"/>
                  <a:gd name="T8" fmla="*/ 16 w 16"/>
                  <a:gd name="T9" fmla="*/ 5 h 23"/>
                  <a:gd name="T10" fmla="*/ 16 w 16"/>
                  <a:gd name="T11" fmla="*/ 5 h 23"/>
                  <a:gd name="T12" fmla="*/ 6 w 16"/>
                  <a:gd name="T13" fmla="*/ 5 h 23"/>
                  <a:gd name="T14" fmla="*/ 6 w 16"/>
                  <a:gd name="T15" fmla="*/ 5 h 23"/>
                  <a:gd name="T16" fmla="*/ 6 w 16"/>
                  <a:gd name="T17" fmla="*/ 9 h 23"/>
                  <a:gd name="T18" fmla="*/ 6 w 16"/>
                  <a:gd name="T19" fmla="*/ 9 h 23"/>
                  <a:gd name="T20" fmla="*/ 14 w 16"/>
                  <a:gd name="T21" fmla="*/ 9 h 23"/>
                  <a:gd name="T22" fmla="*/ 14 w 16"/>
                  <a:gd name="T23" fmla="*/ 9 h 23"/>
                  <a:gd name="T24" fmla="*/ 14 w 16"/>
                  <a:gd name="T25" fmla="*/ 14 h 23"/>
                  <a:gd name="T26" fmla="*/ 14 w 16"/>
                  <a:gd name="T27" fmla="*/ 14 h 23"/>
                  <a:gd name="T28" fmla="*/ 6 w 16"/>
                  <a:gd name="T29" fmla="*/ 14 h 23"/>
                  <a:gd name="T30" fmla="*/ 6 w 16"/>
                  <a:gd name="T31" fmla="*/ 14 h 23"/>
                  <a:gd name="T32" fmla="*/ 6 w 16"/>
                  <a:gd name="T33" fmla="*/ 18 h 23"/>
                  <a:gd name="T34" fmla="*/ 6 w 16"/>
                  <a:gd name="T35" fmla="*/ 18 h 23"/>
                  <a:gd name="T36" fmla="*/ 16 w 16"/>
                  <a:gd name="T37" fmla="*/ 18 h 23"/>
                  <a:gd name="T38" fmla="*/ 16 w 16"/>
                  <a:gd name="T39" fmla="*/ 19 h 23"/>
                  <a:gd name="T40" fmla="*/ 16 w 16"/>
                  <a:gd name="T41" fmla="*/ 23 h 23"/>
                  <a:gd name="T42" fmla="*/ 16 w 16"/>
                  <a:gd name="T43" fmla="*/ 23 h 23"/>
                  <a:gd name="T44" fmla="*/ 0 w 16"/>
                  <a:gd name="T45" fmla="*/ 23 h 23"/>
                  <a:gd name="T46" fmla="*/ 0 w 16"/>
                  <a:gd name="T47" fmla="*/ 23 h 23"/>
                  <a:gd name="T48" fmla="*/ 0 w 16"/>
                  <a:gd name="T4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" h="2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6" y="18"/>
                      <a:pt x="16" y="18"/>
                      <a:pt x="16" y="19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8" name="Freeform 41"/>
              <p:cNvSpPr>
                <a:spLocks noEditPoints="1"/>
              </p:cNvSpPr>
              <p:nvPr userDrawn="1"/>
            </p:nvSpPr>
            <p:spPr bwMode="auto">
              <a:xfrm>
                <a:off x="6502400" y="6407150"/>
                <a:ext cx="58738" cy="76200"/>
              </a:xfrm>
              <a:custGeom>
                <a:avLst/>
                <a:gdLst>
                  <a:gd name="T0" fmla="*/ 12 w 18"/>
                  <a:gd name="T1" fmla="*/ 23 h 23"/>
                  <a:gd name="T2" fmla="*/ 12 w 18"/>
                  <a:gd name="T3" fmla="*/ 23 h 23"/>
                  <a:gd name="T4" fmla="*/ 8 w 18"/>
                  <a:gd name="T5" fmla="*/ 15 h 23"/>
                  <a:gd name="T6" fmla="*/ 6 w 18"/>
                  <a:gd name="T7" fmla="*/ 15 h 23"/>
                  <a:gd name="T8" fmla="*/ 6 w 18"/>
                  <a:gd name="T9" fmla="*/ 15 h 23"/>
                  <a:gd name="T10" fmla="*/ 6 w 18"/>
                  <a:gd name="T11" fmla="*/ 23 h 23"/>
                  <a:gd name="T12" fmla="*/ 5 w 18"/>
                  <a:gd name="T13" fmla="*/ 23 h 23"/>
                  <a:gd name="T14" fmla="*/ 0 w 18"/>
                  <a:gd name="T15" fmla="*/ 23 h 23"/>
                  <a:gd name="T16" fmla="*/ 0 w 18"/>
                  <a:gd name="T17" fmla="*/ 23 h 23"/>
                  <a:gd name="T18" fmla="*/ 0 w 18"/>
                  <a:gd name="T19" fmla="*/ 0 h 23"/>
                  <a:gd name="T20" fmla="*/ 0 w 18"/>
                  <a:gd name="T21" fmla="*/ 0 h 23"/>
                  <a:gd name="T22" fmla="*/ 10 w 18"/>
                  <a:gd name="T23" fmla="*/ 0 h 23"/>
                  <a:gd name="T24" fmla="*/ 18 w 18"/>
                  <a:gd name="T25" fmla="*/ 8 h 23"/>
                  <a:gd name="T26" fmla="*/ 14 w 18"/>
                  <a:gd name="T27" fmla="*/ 14 h 23"/>
                  <a:gd name="T28" fmla="*/ 18 w 18"/>
                  <a:gd name="T29" fmla="*/ 23 h 23"/>
                  <a:gd name="T30" fmla="*/ 18 w 18"/>
                  <a:gd name="T31" fmla="*/ 23 h 23"/>
                  <a:gd name="T32" fmla="*/ 12 w 18"/>
                  <a:gd name="T33" fmla="*/ 23 h 23"/>
                  <a:gd name="T34" fmla="*/ 12 w 18"/>
                  <a:gd name="T35" fmla="*/ 8 h 23"/>
                  <a:gd name="T36" fmla="*/ 9 w 18"/>
                  <a:gd name="T37" fmla="*/ 5 h 23"/>
                  <a:gd name="T38" fmla="*/ 6 w 18"/>
                  <a:gd name="T39" fmla="*/ 5 h 23"/>
                  <a:gd name="T40" fmla="*/ 6 w 18"/>
                  <a:gd name="T41" fmla="*/ 5 h 23"/>
                  <a:gd name="T42" fmla="*/ 6 w 18"/>
                  <a:gd name="T43" fmla="*/ 10 h 23"/>
                  <a:gd name="T44" fmla="*/ 6 w 18"/>
                  <a:gd name="T45" fmla="*/ 10 h 23"/>
                  <a:gd name="T46" fmla="*/ 9 w 18"/>
                  <a:gd name="T47" fmla="*/ 10 h 23"/>
                  <a:gd name="T48" fmla="*/ 12 w 18"/>
                  <a:gd name="T4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8" h="23">
                    <a:moveTo>
                      <a:pt x="12" y="23"/>
                    </a:moveTo>
                    <a:cubicBezTo>
                      <a:pt x="12" y="23"/>
                      <a:pt x="12" y="23"/>
                      <a:pt x="12" y="23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3"/>
                      <a:pt x="6" y="23"/>
                      <a:pt x="5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5" y="0"/>
                      <a:pt x="18" y="3"/>
                      <a:pt x="18" y="8"/>
                    </a:cubicBezTo>
                    <a:cubicBezTo>
                      <a:pt x="18" y="10"/>
                      <a:pt x="16" y="13"/>
                      <a:pt x="14" y="14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8" y="23"/>
                      <a:pt x="18" y="23"/>
                      <a:pt x="18" y="23"/>
                    </a:cubicBezTo>
                    <a:lnTo>
                      <a:pt x="12" y="23"/>
                    </a:lnTo>
                    <a:close/>
                    <a:moveTo>
                      <a:pt x="12" y="8"/>
                    </a:moveTo>
                    <a:cubicBezTo>
                      <a:pt x="12" y="6"/>
                      <a:pt x="11" y="5"/>
                      <a:pt x="9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1" y="10"/>
                      <a:pt x="12" y="9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9" name="Freeform 42"/>
              <p:cNvSpPr>
                <a:spLocks/>
              </p:cNvSpPr>
              <p:nvPr userDrawn="1"/>
            </p:nvSpPr>
            <p:spPr bwMode="auto">
              <a:xfrm>
                <a:off x="6589713" y="6407150"/>
                <a:ext cx="61913" cy="79375"/>
              </a:xfrm>
              <a:custGeom>
                <a:avLst/>
                <a:gdLst>
                  <a:gd name="T0" fmla="*/ 0 w 19"/>
                  <a:gd name="T1" fmla="*/ 20 h 24"/>
                  <a:gd name="T2" fmla="*/ 0 w 19"/>
                  <a:gd name="T3" fmla="*/ 20 h 24"/>
                  <a:gd name="T4" fmla="*/ 3 w 19"/>
                  <a:gd name="T5" fmla="*/ 16 h 24"/>
                  <a:gd name="T6" fmla="*/ 3 w 19"/>
                  <a:gd name="T7" fmla="*/ 16 h 24"/>
                  <a:gd name="T8" fmla="*/ 9 w 19"/>
                  <a:gd name="T9" fmla="*/ 19 h 24"/>
                  <a:gd name="T10" fmla="*/ 13 w 19"/>
                  <a:gd name="T11" fmla="*/ 16 h 24"/>
                  <a:gd name="T12" fmla="*/ 10 w 19"/>
                  <a:gd name="T13" fmla="*/ 14 h 24"/>
                  <a:gd name="T14" fmla="*/ 8 w 19"/>
                  <a:gd name="T15" fmla="*/ 14 h 24"/>
                  <a:gd name="T16" fmla="*/ 1 w 19"/>
                  <a:gd name="T17" fmla="*/ 7 h 24"/>
                  <a:gd name="T18" fmla="*/ 9 w 19"/>
                  <a:gd name="T19" fmla="*/ 0 h 24"/>
                  <a:gd name="T20" fmla="*/ 18 w 19"/>
                  <a:gd name="T21" fmla="*/ 2 h 24"/>
                  <a:gd name="T22" fmla="*/ 18 w 19"/>
                  <a:gd name="T23" fmla="*/ 3 h 24"/>
                  <a:gd name="T24" fmla="*/ 15 w 19"/>
                  <a:gd name="T25" fmla="*/ 7 h 24"/>
                  <a:gd name="T26" fmla="*/ 15 w 19"/>
                  <a:gd name="T27" fmla="*/ 7 h 24"/>
                  <a:gd name="T28" fmla="*/ 9 w 19"/>
                  <a:gd name="T29" fmla="*/ 5 h 24"/>
                  <a:gd name="T30" fmla="*/ 7 w 19"/>
                  <a:gd name="T31" fmla="*/ 7 h 24"/>
                  <a:gd name="T32" fmla="*/ 10 w 19"/>
                  <a:gd name="T33" fmla="*/ 9 h 24"/>
                  <a:gd name="T34" fmla="*/ 11 w 19"/>
                  <a:gd name="T35" fmla="*/ 9 h 24"/>
                  <a:gd name="T36" fmla="*/ 19 w 19"/>
                  <a:gd name="T37" fmla="*/ 16 h 24"/>
                  <a:gd name="T38" fmla="*/ 9 w 19"/>
                  <a:gd name="T39" fmla="*/ 24 h 24"/>
                  <a:gd name="T40" fmla="*/ 0 w 19"/>
                  <a:gd name="T41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9" h="24">
                    <a:moveTo>
                      <a:pt x="0" y="2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5" y="17"/>
                      <a:pt x="7" y="19"/>
                      <a:pt x="9" y="19"/>
                    </a:cubicBezTo>
                    <a:cubicBezTo>
                      <a:pt x="11" y="19"/>
                      <a:pt x="13" y="18"/>
                      <a:pt x="13" y="16"/>
                    </a:cubicBezTo>
                    <a:cubicBezTo>
                      <a:pt x="13" y="15"/>
                      <a:pt x="12" y="15"/>
                      <a:pt x="10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3" y="14"/>
                      <a:pt x="1" y="11"/>
                      <a:pt x="1" y="7"/>
                    </a:cubicBezTo>
                    <a:cubicBezTo>
                      <a:pt x="1" y="3"/>
                      <a:pt x="4" y="0"/>
                      <a:pt x="9" y="0"/>
                    </a:cubicBezTo>
                    <a:cubicBezTo>
                      <a:pt x="13" y="0"/>
                      <a:pt x="16" y="1"/>
                      <a:pt x="18" y="2"/>
                    </a:cubicBezTo>
                    <a:cubicBezTo>
                      <a:pt x="18" y="2"/>
                      <a:pt x="18" y="3"/>
                      <a:pt x="18" y="3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6"/>
                      <a:pt x="11" y="5"/>
                      <a:pt x="9" y="5"/>
                    </a:cubicBezTo>
                    <a:cubicBezTo>
                      <a:pt x="8" y="5"/>
                      <a:pt x="7" y="6"/>
                      <a:pt x="7" y="7"/>
                    </a:cubicBezTo>
                    <a:cubicBezTo>
                      <a:pt x="7" y="8"/>
                      <a:pt x="8" y="8"/>
                      <a:pt x="10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6" y="10"/>
                      <a:pt x="19" y="12"/>
                      <a:pt x="19" y="16"/>
                    </a:cubicBezTo>
                    <a:cubicBezTo>
                      <a:pt x="19" y="21"/>
                      <a:pt x="15" y="24"/>
                      <a:pt x="9" y="24"/>
                    </a:cubicBezTo>
                    <a:cubicBezTo>
                      <a:pt x="6" y="24"/>
                      <a:pt x="2" y="22"/>
                      <a:pt x="0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30" name="Freeform 43"/>
              <p:cNvSpPr>
                <a:spLocks/>
              </p:cNvSpPr>
              <p:nvPr userDrawn="1"/>
            </p:nvSpPr>
            <p:spPr bwMode="auto">
              <a:xfrm>
                <a:off x="6681788" y="6407150"/>
                <a:ext cx="19050" cy="76200"/>
              </a:xfrm>
              <a:custGeom>
                <a:avLst/>
                <a:gdLst>
                  <a:gd name="T0" fmla="*/ 0 w 6"/>
                  <a:gd name="T1" fmla="*/ 0 h 23"/>
                  <a:gd name="T2" fmla="*/ 1 w 6"/>
                  <a:gd name="T3" fmla="*/ 0 h 23"/>
                  <a:gd name="T4" fmla="*/ 6 w 6"/>
                  <a:gd name="T5" fmla="*/ 0 h 23"/>
                  <a:gd name="T6" fmla="*/ 6 w 6"/>
                  <a:gd name="T7" fmla="*/ 0 h 23"/>
                  <a:gd name="T8" fmla="*/ 6 w 6"/>
                  <a:gd name="T9" fmla="*/ 23 h 23"/>
                  <a:gd name="T10" fmla="*/ 6 w 6"/>
                  <a:gd name="T11" fmla="*/ 23 h 23"/>
                  <a:gd name="T12" fmla="*/ 1 w 6"/>
                  <a:gd name="T13" fmla="*/ 23 h 23"/>
                  <a:gd name="T14" fmla="*/ 0 w 6"/>
                  <a:gd name="T15" fmla="*/ 23 h 23"/>
                  <a:gd name="T16" fmla="*/ 0 w 6"/>
                  <a:gd name="T17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3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0" y="23"/>
                      <a:pt x="0" y="23"/>
                      <a:pt x="0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31" name="Freeform 44"/>
              <p:cNvSpPr>
                <a:spLocks/>
              </p:cNvSpPr>
              <p:nvPr userDrawn="1"/>
            </p:nvSpPr>
            <p:spPr bwMode="auto">
              <a:xfrm>
                <a:off x="6729413" y="6407150"/>
                <a:ext cx="61913" cy="76200"/>
              </a:xfrm>
              <a:custGeom>
                <a:avLst/>
                <a:gdLst>
                  <a:gd name="T0" fmla="*/ 7 w 19"/>
                  <a:gd name="T1" fmla="*/ 23 h 23"/>
                  <a:gd name="T2" fmla="*/ 7 w 19"/>
                  <a:gd name="T3" fmla="*/ 23 h 23"/>
                  <a:gd name="T4" fmla="*/ 7 w 19"/>
                  <a:gd name="T5" fmla="*/ 23 h 23"/>
                  <a:gd name="T6" fmla="*/ 7 w 19"/>
                  <a:gd name="T7" fmla="*/ 23 h 23"/>
                  <a:gd name="T8" fmla="*/ 7 w 19"/>
                  <a:gd name="T9" fmla="*/ 23 h 23"/>
                  <a:gd name="T10" fmla="*/ 7 w 19"/>
                  <a:gd name="T11" fmla="*/ 6 h 23"/>
                  <a:gd name="T12" fmla="*/ 6 w 19"/>
                  <a:gd name="T13" fmla="*/ 5 h 23"/>
                  <a:gd name="T14" fmla="*/ 6 w 19"/>
                  <a:gd name="T15" fmla="*/ 5 h 23"/>
                  <a:gd name="T16" fmla="*/ 1 w 19"/>
                  <a:gd name="T17" fmla="*/ 5 h 23"/>
                  <a:gd name="T18" fmla="*/ 1 w 19"/>
                  <a:gd name="T19" fmla="*/ 5 h 23"/>
                  <a:gd name="T20" fmla="*/ 0 w 19"/>
                  <a:gd name="T21" fmla="*/ 5 h 23"/>
                  <a:gd name="T22" fmla="*/ 0 w 19"/>
                  <a:gd name="T23" fmla="*/ 5 h 23"/>
                  <a:gd name="T24" fmla="*/ 0 w 19"/>
                  <a:gd name="T25" fmla="*/ 5 h 23"/>
                  <a:gd name="T26" fmla="*/ 0 w 19"/>
                  <a:gd name="T27" fmla="*/ 5 h 23"/>
                  <a:gd name="T28" fmla="*/ 0 w 19"/>
                  <a:gd name="T29" fmla="*/ 0 h 23"/>
                  <a:gd name="T30" fmla="*/ 1 w 19"/>
                  <a:gd name="T31" fmla="*/ 0 h 23"/>
                  <a:gd name="T32" fmla="*/ 1 w 19"/>
                  <a:gd name="T33" fmla="*/ 0 h 23"/>
                  <a:gd name="T34" fmla="*/ 18 w 19"/>
                  <a:gd name="T35" fmla="*/ 0 h 23"/>
                  <a:gd name="T36" fmla="*/ 19 w 19"/>
                  <a:gd name="T37" fmla="*/ 0 h 23"/>
                  <a:gd name="T38" fmla="*/ 19 w 19"/>
                  <a:gd name="T39" fmla="*/ 0 h 23"/>
                  <a:gd name="T40" fmla="*/ 19 w 19"/>
                  <a:gd name="T41" fmla="*/ 0 h 23"/>
                  <a:gd name="T42" fmla="*/ 19 w 19"/>
                  <a:gd name="T43" fmla="*/ 5 h 23"/>
                  <a:gd name="T44" fmla="*/ 19 w 19"/>
                  <a:gd name="T45" fmla="*/ 5 h 23"/>
                  <a:gd name="T46" fmla="*/ 19 w 19"/>
                  <a:gd name="T47" fmla="*/ 5 h 23"/>
                  <a:gd name="T48" fmla="*/ 18 w 19"/>
                  <a:gd name="T49" fmla="*/ 5 h 23"/>
                  <a:gd name="T50" fmla="*/ 13 w 19"/>
                  <a:gd name="T51" fmla="*/ 5 h 23"/>
                  <a:gd name="T52" fmla="*/ 13 w 19"/>
                  <a:gd name="T53" fmla="*/ 5 h 23"/>
                  <a:gd name="T54" fmla="*/ 13 w 19"/>
                  <a:gd name="T55" fmla="*/ 6 h 23"/>
                  <a:gd name="T56" fmla="*/ 13 w 19"/>
                  <a:gd name="T57" fmla="*/ 6 h 23"/>
                  <a:gd name="T58" fmla="*/ 13 w 19"/>
                  <a:gd name="T59" fmla="*/ 23 h 23"/>
                  <a:gd name="T60" fmla="*/ 13 w 19"/>
                  <a:gd name="T61" fmla="*/ 23 h 23"/>
                  <a:gd name="T62" fmla="*/ 12 w 19"/>
                  <a:gd name="T63" fmla="*/ 23 h 23"/>
                  <a:gd name="T64" fmla="*/ 12 w 19"/>
                  <a:gd name="T65" fmla="*/ 23 h 23"/>
                  <a:gd name="T66" fmla="*/ 7 w 19"/>
                  <a:gd name="T67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9" h="23">
                    <a:moveTo>
                      <a:pt x="7" y="23"/>
                    </a:move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3"/>
                      <a:pt x="13" y="23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lnTo>
                      <a:pt x="7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32" name="Freeform 45"/>
              <p:cNvSpPr>
                <a:spLocks/>
              </p:cNvSpPr>
              <p:nvPr userDrawn="1"/>
            </p:nvSpPr>
            <p:spPr bwMode="auto">
              <a:xfrm>
                <a:off x="6821488" y="6407150"/>
                <a:ext cx="52388" cy="76200"/>
              </a:xfrm>
              <a:custGeom>
                <a:avLst/>
                <a:gdLst>
                  <a:gd name="T0" fmla="*/ 0 w 16"/>
                  <a:gd name="T1" fmla="*/ 0 h 23"/>
                  <a:gd name="T2" fmla="*/ 0 w 16"/>
                  <a:gd name="T3" fmla="*/ 0 h 23"/>
                  <a:gd name="T4" fmla="*/ 15 w 16"/>
                  <a:gd name="T5" fmla="*/ 0 h 23"/>
                  <a:gd name="T6" fmla="*/ 16 w 16"/>
                  <a:gd name="T7" fmla="*/ 0 h 23"/>
                  <a:gd name="T8" fmla="*/ 16 w 16"/>
                  <a:gd name="T9" fmla="*/ 5 h 23"/>
                  <a:gd name="T10" fmla="*/ 15 w 16"/>
                  <a:gd name="T11" fmla="*/ 5 h 23"/>
                  <a:gd name="T12" fmla="*/ 6 w 16"/>
                  <a:gd name="T13" fmla="*/ 5 h 23"/>
                  <a:gd name="T14" fmla="*/ 6 w 16"/>
                  <a:gd name="T15" fmla="*/ 5 h 23"/>
                  <a:gd name="T16" fmla="*/ 6 w 16"/>
                  <a:gd name="T17" fmla="*/ 9 h 23"/>
                  <a:gd name="T18" fmla="*/ 6 w 16"/>
                  <a:gd name="T19" fmla="*/ 9 h 23"/>
                  <a:gd name="T20" fmla="*/ 14 w 16"/>
                  <a:gd name="T21" fmla="*/ 9 h 23"/>
                  <a:gd name="T22" fmla="*/ 14 w 16"/>
                  <a:gd name="T23" fmla="*/ 9 h 23"/>
                  <a:gd name="T24" fmla="*/ 14 w 16"/>
                  <a:gd name="T25" fmla="*/ 14 h 23"/>
                  <a:gd name="T26" fmla="*/ 14 w 16"/>
                  <a:gd name="T27" fmla="*/ 14 h 23"/>
                  <a:gd name="T28" fmla="*/ 6 w 16"/>
                  <a:gd name="T29" fmla="*/ 14 h 23"/>
                  <a:gd name="T30" fmla="*/ 6 w 16"/>
                  <a:gd name="T31" fmla="*/ 14 h 23"/>
                  <a:gd name="T32" fmla="*/ 6 w 16"/>
                  <a:gd name="T33" fmla="*/ 18 h 23"/>
                  <a:gd name="T34" fmla="*/ 6 w 16"/>
                  <a:gd name="T35" fmla="*/ 18 h 23"/>
                  <a:gd name="T36" fmla="*/ 15 w 16"/>
                  <a:gd name="T37" fmla="*/ 18 h 23"/>
                  <a:gd name="T38" fmla="*/ 16 w 16"/>
                  <a:gd name="T39" fmla="*/ 19 h 23"/>
                  <a:gd name="T40" fmla="*/ 16 w 16"/>
                  <a:gd name="T41" fmla="*/ 23 h 23"/>
                  <a:gd name="T42" fmla="*/ 15 w 16"/>
                  <a:gd name="T43" fmla="*/ 23 h 23"/>
                  <a:gd name="T44" fmla="*/ 0 w 16"/>
                  <a:gd name="T45" fmla="*/ 23 h 23"/>
                  <a:gd name="T46" fmla="*/ 0 w 16"/>
                  <a:gd name="T47" fmla="*/ 23 h 23"/>
                  <a:gd name="T48" fmla="*/ 0 w 16"/>
                  <a:gd name="T4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" h="2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5"/>
                      <a:pt x="16" y="5"/>
                      <a:pt x="1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6" y="18"/>
                      <a:pt x="16" y="18"/>
                      <a:pt x="16" y="19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3"/>
                      <a:pt x="16" y="23"/>
                      <a:pt x="15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33" name="Freeform 46"/>
              <p:cNvSpPr>
                <a:spLocks/>
              </p:cNvSpPr>
              <p:nvPr userDrawn="1"/>
            </p:nvSpPr>
            <p:spPr bwMode="auto">
              <a:xfrm>
                <a:off x="6899275" y="6407150"/>
                <a:ext cx="61913" cy="76200"/>
              </a:xfrm>
              <a:custGeom>
                <a:avLst/>
                <a:gdLst>
                  <a:gd name="T0" fmla="*/ 7 w 19"/>
                  <a:gd name="T1" fmla="*/ 23 h 23"/>
                  <a:gd name="T2" fmla="*/ 7 w 19"/>
                  <a:gd name="T3" fmla="*/ 23 h 23"/>
                  <a:gd name="T4" fmla="*/ 6 w 19"/>
                  <a:gd name="T5" fmla="*/ 23 h 23"/>
                  <a:gd name="T6" fmla="*/ 6 w 19"/>
                  <a:gd name="T7" fmla="*/ 23 h 23"/>
                  <a:gd name="T8" fmla="*/ 6 w 19"/>
                  <a:gd name="T9" fmla="*/ 23 h 23"/>
                  <a:gd name="T10" fmla="*/ 6 w 19"/>
                  <a:gd name="T11" fmla="*/ 6 h 23"/>
                  <a:gd name="T12" fmla="*/ 6 w 19"/>
                  <a:gd name="T13" fmla="*/ 5 h 23"/>
                  <a:gd name="T14" fmla="*/ 6 w 19"/>
                  <a:gd name="T15" fmla="*/ 5 h 23"/>
                  <a:gd name="T16" fmla="*/ 1 w 19"/>
                  <a:gd name="T17" fmla="*/ 5 h 23"/>
                  <a:gd name="T18" fmla="*/ 0 w 19"/>
                  <a:gd name="T19" fmla="*/ 5 h 23"/>
                  <a:gd name="T20" fmla="*/ 0 w 19"/>
                  <a:gd name="T21" fmla="*/ 5 h 23"/>
                  <a:gd name="T22" fmla="*/ 0 w 19"/>
                  <a:gd name="T23" fmla="*/ 5 h 23"/>
                  <a:gd name="T24" fmla="*/ 0 w 19"/>
                  <a:gd name="T25" fmla="*/ 5 h 23"/>
                  <a:gd name="T26" fmla="*/ 0 w 19"/>
                  <a:gd name="T27" fmla="*/ 5 h 23"/>
                  <a:gd name="T28" fmla="*/ 0 w 19"/>
                  <a:gd name="T29" fmla="*/ 0 h 23"/>
                  <a:gd name="T30" fmla="*/ 0 w 19"/>
                  <a:gd name="T31" fmla="*/ 0 h 23"/>
                  <a:gd name="T32" fmla="*/ 1 w 19"/>
                  <a:gd name="T33" fmla="*/ 0 h 23"/>
                  <a:gd name="T34" fmla="*/ 18 w 19"/>
                  <a:gd name="T35" fmla="*/ 0 h 23"/>
                  <a:gd name="T36" fmla="*/ 18 w 19"/>
                  <a:gd name="T37" fmla="*/ 0 h 23"/>
                  <a:gd name="T38" fmla="*/ 19 w 19"/>
                  <a:gd name="T39" fmla="*/ 0 h 23"/>
                  <a:gd name="T40" fmla="*/ 19 w 19"/>
                  <a:gd name="T41" fmla="*/ 0 h 23"/>
                  <a:gd name="T42" fmla="*/ 19 w 19"/>
                  <a:gd name="T43" fmla="*/ 5 h 23"/>
                  <a:gd name="T44" fmla="*/ 18 w 19"/>
                  <a:gd name="T45" fmla="*/ 5 h 23"/>
                  <a:gd name="T46" fmla="*/ 18 w 19"/>
                  <a:gd name="T47" fmla="*/ 5 h 23"/>
                  <a:gd name="T48" fmla="*/ 18 w 19"/>
                  <a:gd name="T49" fmla="*/ 5 h 23"/>
                  <a:gd name="T50" fmla="*/ 13 w 19"/>
                  <a:gd name="T51" fmla="*/ 5 h 23"/>
                  <a:gd name="T52" fmla="*/ 12 w 19"/>
                  <a:gd name="T53" fmla="*/ 5 h 23"/>
                  <a:gd name="T54" fmla="*/ 12 w 19"/>
                  <a:gd name="T55" fmla="*/ 6 h 23"/>
                  <a:gd name="T56" fmla="*/ 12 w 19"/>
                  <a:gd name="T57" fmla="*/ 6 h 23"/>
                  <a:gd name="T58" fmla="*/ 12 w 19"/>
                  <a:gd name="T59" fmla="*/ 23 h 23"/>
                  <a:gd name="T60" fmla="*/ 12 w 19"/>
                  <a:gd name="T61" fmla="*/ 23 h 23"/>
                  <a:gd name="T62" fmla="*/ 12 w 19"/>
                  <a:gd name="T63" fmla="*/ 23 h 23"/>
                  <a:gd name="T64" fmla="*/ 12 w 19"/>
                  <a:gd name="T65" fmla="*/ 23 h 23"/>
                  <a:gd name="T66" fmla="*/ 7 w 19"/>
                  <a:gd name="T67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9" h="23">
                    <a:moveTo>
                      <a:pt x="7" y="23"/>
                    </a:move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9" y="5"/>
                      <a:pt x="19" y="5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2" y="5"/>
                      <a:pt x="12" y="5"/>
                    </a:cubicBezTo>
                    <a:cubicBezTo>
                      <a:pt x="12" y="5"/>
                      <a:pt x="12" y="6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lnTo>
                      <a:pt x="7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</p:grpSp>
        <p:grpSp>
          <p:nvGrpSpPr>
            <p:cNvPr id="12" name="Gruppe 11"/>
            <p:cNvGrpSpPr/>
            <p:nvPr userDrawn="1"/>
          </p:nvGrpSpPr>
          <p:grpSpPr>
            <a:xfrm>
              <a:off x="5880100" y="5659438"/>
              <a:ext cx="511175" cy="544512"/>
              <a:chOff x="5880100" y="5659438"/>
              <a:chExt cx="511175" cy="544512"/>
            </a:xfrm>
            <a:grpFill/>
          </p:grpSpPr>
          <p:sp>
            <p:nvSpPr>
              <p:cNvPr id="13" name="Freeform 47"/>
              <p:cNvSpPr>
                <a:spLocks/>
              </p:cNvSpPr>
              <p:nvPr userDrawn="1"/>
            </p:nvSpPr>
            <p:spPr bwMode="auto">
              <a:xfrm>
                <a:off x="6143625" y="5678488"/>
                <a:ext cx="247650" cy="496887"/>
              </a:xfrm>
              <a:custGeom>
                <a:avLst/>
                <a:gdLst>
                  <a:gd name="T0" fmla="*/ 76 w 76"/>
                  <a:gd name="T1" fmla="*/ 123 h 151"/>
                  <a:gd name="T2" fmla="*/ 60 w 76"/>
                  <a:gd name="T3" fmla="*/ 115 h 151"/>
                  <a:gd name="T4" fmla="*/ 45 w 76"/>
                  <a:gd name="T5" fmla="*/ 52 h 151"/>
                  <a:gd name="T6" fmla="*/ 53 w 76"/>
                  <a:gd name="T7" fmla="*/ 0 h 151"/>
                  <a:gd name="T8" fmla="*/ 53 w 76"/>
                  <a:gd name="T9" fmla="*/ 0 h 151"/>
                  <a:gd name="T10" fmla="*/ 30 w 76"/>
                  <a:gd name="T11" fmla="*/ 57 h 151"/>
                  <a:gd name="T12" fmla="*/ 44 w 76"/>
                  <a:gd name="T13" fmla="*/ 151 h 151"/>
                  <a:gd name="T14" fmla="*/ 76 w 76"/>
                  <a:gd name="T15" fmla="*/ 123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6" h="151">
                    <a:moveTo>
                      <a:pt x="76" y="123"/>
                    </a:moveTo>
                    <a:cubicBezTo>
                      <a:pt x="72" y="121"/>
                      <a:pt x="68" y="119"/>
                      <a:pt x="60" y="115"/>
                    </a:cubicBezTo>
                    <a:cubicBezTo>
                      <a:pt x="40" y="103"/>
                      <a:pt x="34" y="84"/>
                      <a:pt x="45" y="52"/>
                    </a:cubicBezTo>
                    <a:cubicBezTo>
                      <a:pt x="52" y="33"/>
                      <a:pt x="55" y="17"/>
                      <a:pt x="53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2" y="21"/>
                      <a:pt x="44" y="34"/>
                      <a:pt x="30" y="57"/>
                    </a:cubicBezTo>
                    <a:cubicBezTo>
                      <a:pt x="0" y="105"/>
                      <a:pt x="30" y="140"/>
                      <a:pt x="44" y="151"/>
                    </a:cubicBezTo>
                    <a:cubicBezTo>
                      <a:pt x="57" y="144"/>
                      <a:pt x="68" y="135"/>
                      <a:pt x="76" y="1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4" name="Freeform 48"/>
              <p:cNvSpPr>
                <a:spLocks/>
              </p:cNvSpPr>
              <p:nvPr userDrawn="1"/>
            </p:nvSpPr>
            <p:spPr bwMode="auto">
              <a:xfrm>
                <a:off x="5997575" y="5665788"/>
                <a:ext cx="301625" cy="538162"/>
              </a:xfrm>
              <a:custGeom>
                <a:avLst/>
                <a:gdLst>
                  <a:gd name="T0" fmla="*/ 61 w 93"/>
                  <a:gd name="T1" fmla="*/ 59 h 164"/>
                  <a:gd name="T2" fmla="*/ 93 w 93"/>
                  <a:gd name="T3" fmla="*/ 1 h 164"/>
                  <a:gd name="T4" fmla="*/ 92 w 93"/>
                  <a:gd name="T5" fmla="*/ 0 h 164"/>
                  <a:gd name="T6" fmla="*/ 38 w 93"/>
                  <a:gd name="T7" fmla="*/ 58 h 164"/>
                  <a:gd name="T8" fmla="*/ 11 w 93"/>
                  <a:gd name="T9" fmla="*/ 154 h 164"/>
                  <a:gd name="T10" fmla="*/ 51 w 93"/>
                  <a:gd name="T11" fmla="*/ 164 h 164"/>
                  <a:gd name="T12" fmla="*/ 60 w 93"/>
                  <a:gd name="T13" fmla="*/ 163 h 164"/>
                  <a:gd name="T14" fmla="*/ 61 w 93"/>
                  <a:gd name="T15" fmla="*/ 59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3" h="164">
                    <a:moveTo>
                      <a:pt x="61" y="59"/>
                    </a:moveTo>
                    <a:cubicBezTo>
                      <a:pt x="84" y="32"/>
                      <a:pt x="91" y="19"/>
                      <a:pt x="93" y="1"/>
                    </a:cubicBezTo>
                    <a:cubicBezTo>
                      <a:pt x="93" y="0"/>
                      <a:pt x="92" y="0"/>
                      <a:pt x="92" y="0"/>
                    </a:cubicBezTo>
                    <a:cubicBezTo>
                      <a:pt x="87" y="23"/>
                      <a:pt x="73" y="34"/>
                      <a:pt x="38" y="58"/>
                    </a:cubicBezTo>
                    <a:cubicBezTo>
                      <a:pt x="0" y="83"/>
                      <a:pt x="2" y="127"/>
                      <a:pt x="11" y="154"/>
                    </a:cubicBezTo>
                    <a:cubicBezTo>
                      <a:pt x="23" y="160"/>
                      <a:pt x="36" y="164"/>
                      <a:pt x="51" y="164"/>
                    </a:cubicBezTo>
                    <a:cubicBezTo>
                      <a:pt x="54" y="164"/>
                      <a:pt x="57" y="164"/>
                      <a:pt x="60" y="163"/>
                    </a:cubicBezTo>
                    <a:cubicBezTo>
                      <a:pt x="32" y="122"/>
                      <a:pt x="34" y="90"/>
                      <a:pt x="6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5" name="Freeform 49"/>
              <p:cNvSpPr>
                <a:spLocks/>
              </p:cNvSpPr>
              <p:nvPr userDrawn="1"/>
            </p:nvSpPr>
            <p:spPr bwMode="auto">
              <a:xfrm>
                <a:off x="5880100" y="5659438"/>
                <a:ext cx="403225" cy="436562"/>
              </a:xfrm>
              <a:custGeom>
                <a:avLst/>
                <a:gdLst>
                  <a:gd name="T0" fmla="*/ 83 w 124"/>
                  <a:gd name="T1" fmla="*/ 41 h 133"/>
                  <a:gd name="T2" fmla="*/ 124 w 124"/>
                  <a:gd name="T3" fmla="*/ 0 h 133"/>
                  <a:gd name="T4" fmla="*/ 123 w 124"/>
                  <a:gd name="T5" fmla="*/ 0 h 133"/>
                  <a:gd name="T6" fmla="*/ 52 w 124"/>
                  <a:gd name="T7" fmla="*/ 32 h 133"/>
                  <a:gd name="T8" fmla="*/ 1 w 124"/>
                  <a:gd name="T9" fmla="*/ 64 h 133"/>
                  <a:gd name="T10" fmla="*/ 0 w 124"/>
                  <a:gd name="T11" fmla="*/ 79 h 133"/>
                  <a:gd name="T12" fmla="*/ 19 w 124"/>
                  <a:gd name="T13" fmla="*/ 133 h 133"/>
                  <a:gd name="T14" fmla="*/ 83 w 124"/>
                  <a:gd name="T15" fmla="*/ 41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" h="133">
                    <a:moveTo>
                      <a:pt x="83" y="41"/>
                    </a:moveTo>
                    <a:cubicBezTo>
                      <a:pt x="108" y="30"/>
                      <a:pt x="120" y="13"/>
                      <a:pt x="124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12" y="23"/>
                      <a:pt x="90" y="27"/>
                      <a:pt x="52" y="32"/>
                    </a:cubicBezTo>
                    <a:cubicBezTo>
                      <a:pt x="29" y="35"/>
                      <a:pt x="12" y="48"/>
                      <a:pt x="1" y="64"/>
                    </a:cubicBezTo>
                    <a:cubicBezTo>
                      <a:pt x="0" y="69"/>
                      <a:pt x="0" y="74"/>
                      <a:pt x="0" y="79"/>
                    </a:cubicBezTo>
                    <a:cubicBezTo>
                      <a:pt x="0" y="99"/>
                      <a:pt x="7" y="118"/>
                      <a:pt x="19" y="133"/>
                    </a:cubicBezTo>
                    <a:cubicBezTo>
                      <a:pt x="18" y="68"/>
                      <a:pt x="52" y="54"/>
                      <a:pt x="83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4879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87374" y="359273"/>
            <a:ext cx="5376104" cy="1621619"/>
          </a:xfrm>
        </p:spPr>
        <p:txBody>
          <a:bodyPr/>
          <a:lstStyle/>
          <a:p>
            <a:pPr marL="12700">
              <a:tabLst>
                <a:tab pos="1641475" algn="l"/>
                <a:tab pos="2152650" algn="l"/>
                <a:tab pos="3412490" algn="l"/>
              </a:tabLst>
            </a:pPr>
            <a:r>
              <a:rPr lang="da-DK" kern="0" cap="all" dirty="0">
                <a:solidFill>
                  <a:schemeClr val="tx2">
                    <a:lumMod val="50000"/>
                  </a:schemeClr>
                </a:solidFill>
                <a:cs typeface="Arial"/>
              </a:rPr>
              <a:t>Kemiteknologi – projektforslag  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98F77F0A-083B-214B-862A-1BB07CB5E36A}"/>
              </a:ext>
            </a:extLst>
          </p:cNvPr>
          <p:cNvSpPr txBox="1">
            <a:spLocks/>
          </p:cNvSpPr>
          <p:nvPr/>
        </p:nvSpPr>
        <p:spPr>
          <a:xfrm>
            <a:off x="587374" y="1894136"/>
            <a:ext cx="7096794" cy="460459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85750" indent="-285750" algn="l" defTabSz="914318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Blip>
                <a:blip r:embed="rId3"/>
              </a:buBlip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400" dirty="0"/>
              <a:t>4. semester: Kemisk analyse</a:t>
            </a:r>
            <a:br>
              <a:rPr lang="da-DK" sz="2400" dirty="0"/>
            </a:br>
            <a:endParaRPr lang="da-DK" sz="2400" dirty="0"/>
          </a:p>
          <a:p>
            <a:r>
              <a:rPr lang="da-DK" sz="2400" dirty="0" err="1"/>
              <a:t>Cyklodextriner</a:t>
            </a:r>
            <a:r>
              <a:rPr lang="da-DK" sz="2400" dirty="0"/>
              <a:t> og kolesterol</a:t>
            </a:r>
          </a:p>
          <a:p>
            <a:pPr lvl="1"/>
            <a:r>
              <a:rPr lang="da-DK" sz="2200" dirty="0"/>
              <a:t>	Medicin (kræft, Niemann </a:t>
            </a:r>
            <a:r>
              <a:rPr lang="da-DK" sz="2200" dirty="0" err="1"/>
              <a:t>Pick</a:t>
            </a:r>
            <a:r>
              <a:rPr lang="da-DK" sz="2200" dirty="0"/>
              <a:t> Type C)</a:t>
            </a:r>
            <a:br>
              <a:rPr lang="da-DK" sz="2200" dirty="0"/>
            </a:br>
            <a:endParaRPr lang="da-DK" sz="2200" dirty="0"/>
          </a:p>
          <a:p>
            <a:r>
              <a:rPr lang="da-DK" sz="2400" dirty="0"/>
              <a:t>Analyse af egenskaber</a:t>
            </a:r>
          </a:p>
          <a:p>
            <a:pPr lvl="1"/>
            <a:r>
              <a:rPr lang="da-DK" sz="2200" dirty="0"/>
              <a:t>	Koncentration (HPLC)</a:t>
            </a:r>
          </a:p>
          <a:p>
            <a:pPr lvl="1"/>
            <a:r>
              <a:rPr lang="da-DK" sz="2200" dirty="0"/>
              <a:t>	Partikelstørrelse (DLS)</a:t>
            </a:r>
          </a:p>
          <a:p>
            <a:pPr lvl="1"/>
            <a:r>
              <a:rPr lang="da-DK" sz="2200" dirty="0"/>
              <a:t>	Struktur (NMR, MS og simulering)</a:t>
            </a:r>
          </a:p>
          <a:p>
            <a:pPr lvl="1"/>
            <a:r>
              <a:rPr lang="da-DK" sz="2200" dirty="0"/>
              <a:t>	Sammensætning (XRD) 	</a:t>
            </a:r>
          </a:p>
          <a:p>
            <a:pPr marL="0" indent="0">
              <a:buNone/>
            </a:pPr>
            <a:endParaRPr lang="da-DK" sz="2400" dirty="0"/>
          </a:p>
          <a:p>
            <a:endParaRPr lang="da-DK" sz="1800" dirty="0"/>
          </a:p>
          <a:p>
            <a:endParaRPr lang="da-DK" sz="2000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882D14E0-A40D-B843-AE73-484B1525D5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7550" y="0"/>
            <a:ext cx="3854450" cy="3627718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C7600437-8CD3-7C4F-A9B5-1323456EE9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7548" y="3429000"/>
            <a:ext cx="3854451" cy="3428999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BD052CA1-487D-794E-9C46-7E232BD5DF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3816" y="0"/>
            <a:ext cx="1485900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909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87374" y="359273"/>
            <a:ext cx="9908348" cy="1621619"/>
          </a:xfrm>
        </p:spPr>
        <p:txBody>
          <a:bodyPr/>
          <a:lstStyle/>
          <a:p>
            <a:pPr marL="12700">
              <a:tabLst>
                <a:tab pos="1641475" algn="l"/>
                <a:tab pos="2152650" algn="l"/>
                <a:tab pos="3412490" algn="l"/>
              </a:tabLst>
            </a:pPr>
            <a:r>
              <a:rPr lang="da-DK" kern="0" cap="all" dirty="0">
                <a:solidFill>
                  <a:schemeClr val="tx2">
                    <a:lumMod val="50000"/>
                  </a:schemeClr>
                </a:solidFill>
                <a:cs typeface="Arial"/>
              </a:rPr>
              <a:t>kemiteknologi - jobmuligheder 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A1AB229-5521-4927-AC13-A9D0D09E71BE}"/>
              </a:ext>
            </a:extLst>
          </p:cNvPr>
          <p:cNvSpPr/>
          <p:nvPr/>
        </p:nvSpPr>
        <p:spPr>
          <a:xfrm>
            <a:off x="1028867" y="1158086"/>
            <a:ext cx="6945552" cy="1079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da-DK" dirty="0"/>
              <a:t>	</a:t>
            </a:r>
          </a:p>
          <a:p>
            <a:pPr marL="285750" indent="-285750">
              <a:lnSpc>
                <a:spcPct val="250000"/>
              </a:lnSpc>
              <a:buFont typeface="Arial" charset="0"/>
              <a:buChar char="•"/>
            </a:pPr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24CC3AD5-3FE4-4643-A66A-B1372E10B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6768" y="3831656"/>
            <a:ext cx="1447800" cy="1057275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B476C790-2186-4316-9635-8A4E64F9E6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6165" y="1760490"/>
            <a:ext cx="2352675" cy="1714500"/>
          </a:xfrm>
          <a:prstGeom prst="rect">
            <a:avLst/>
          </a:prstGeom>
        </p:spPr>
      </p:pic>
      <p:sp>
        <p:nvSpPr>
          <p:cNvPr id="11" name="Pladsholder til tekst 5">
            <a:extLst>
              <a:ext uri="{FF2B5EF4-FFF2-40B4-BE49-F238E27FC236}">
                <a16:creationId xmlns:a16="http://schemas.microsoft.com/office/drawing/2014/main" id="{3BBBA113-15A1-434A-AEA2-2974E9B715BE}"/>
              </a:ext>
            </a:extLst>
          </p:cNvPr>
          <p:cNvSpPr txBox="1">
            <a:spLocks/>
          </p:cNvSpPr>
          <p:nvPr/>
        </p:nvSpPr>
        <p:spPr>
          <a:xfrm>
            <a:off x="1007432" y="1648799"/>
            <a:ext cx="5920757" cy="306972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85750" indent="-285750" algn="l" defTabSz="914318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Blip>
                <a:blip r:embed="rId5"/>
              </a:buBlip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000" dirty="0"/>
              <a:t>Medicinal</a:t>
            </a:r>
          </a:p>
          <a:p>
            <a:r>
              <a:rPr lang="da-DK" sz="2000" dirty="0"/>
              <a:t>Levnedsmiddel</a:t>
            </a:r>
          </a:p>
          <a:p>
            <a:r>
              <a:rPr lang="da-DK" sz="2000" dirty="0"/>
              <a:t>Proces</a:t>
            </a:r>
          </a:p>
          <a:p>
            <a:r>
              <a:rPr lang="da-DK" sz="2000" dirty="0"/>
              <a:t>Rådgivning</a:t>
            </a:r>
          </a:p>
          <a:p>
            <a:r>
              <a:rPr lang="da-DK" sz="2000" dirty="0"/>
              <a:t>Spildevand</a:t>
            </a:r>
          </a:p>
          <a:p>
            <a:r>
              <a:rPr lang="da-DK" sz="2000" dirty="0"/>
              <a:t>Undervisning</a:t>
            </a:r>
          </a:p>
          <a:p>
            <a:r>
              <a:rPr lang="da-DK" sz="2000" dirty="0"/>
              <a:t>Kolbekemiker</a:t>
            </a:r>
          </a:p>
          <a:p>
            <a:r>
              <a:rPr lang="da-DK" sz="2000" dirty="0" err="1"/>
              <a:t>PhD</a:t>
            </a:r>
            <a:endParaRPr lang="da-DK" sz="2000" dirty="0"/>
          </a:p>
          <a:p>
            <a:r>
              <a:rPr lang="da-DK" sz="2000" dirty="0"/>
              <a:t>Forsker</a:t>
            </a:r>
          </a:p>
          <a:p>
            <a:r>
              <a:rPr lang="da-DK" sz="2000" dirty="0">
                <a:solidFill>
                  <a:srgbClr val="211A52"/>
                </a:solidFill>
              </a:rPr>
              <a:t>Og mange, mange flere!</a:t>
            </a:r>
          </a:p>
          <a:p>
            <a:endParaRPr lang="da-DK" sz="2400" dirty="0"/>
          </a:p>
          <a:p>
            <a:pPr marL="0" indent="0">
              <a:buNone/>
            </a:pPr>
            <a:endParaRPr lang="da-DK" sz="1800" dirty="0"/>
          </a:p>
          <a:p>
            <a:pPr marL="0" indent="0">
              <a:buNone/>
            </a:pPr>
            <a:endParaRPr lang="da-DK" sz="2000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1E5E6276-1F32-FB4A-8582-8C95A463A7C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9921" b="37181"/>
          <a:stretch/>
        </p:blipFill>
        <p:spPr>
          <a:xfrm>
            <a:off x="3669988" y="1358000"/>
            <a:ext cx="2540000" cy="581598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684520DC-B374-3B48-9CAE-615FDEC1BA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3284" y="5398353"/>
            <a:ext cx="4752686" cy="696305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6F2A95C5-DA59-8240-9EAF-C8941225F5F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0755" b="40667"/>
          <a:stretch/>
        </p:blipFill>
        <p:spPr>
          <a:xfrm>
            <a:off x="7995854" y="1336867"/>
            <a:ext cx="3717636" cy="690657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F0FEA168-DE09-3B42-992F-3D33051C74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52084" y="3976704"/>
            <a:ext cx="3920836" cy="813834"/>
          </a:xfrm>
          <a:prstGeom prst="rect">
            <a:avLst/>
          </a:prstGeom>
        </p:spPr>
      </p:pic>
      <p:pic>
        <p:nvPicPr>
          <p:cNvPr id="14" name="Billede 13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C9BA679C-05A6-1249-A51C-262F163133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152" y="2671151"/>
            <a:ext cx="3920836" cy="85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7826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63C665A9-8F41-2545-9709-8D2994EBD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50" y="476250"/>
            <a:ext cx="10452100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0685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E3CBC0C1-BEF5-3E41-85EB-4C5D40D9A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00" y="190500"/>
            <a:ext cx="106426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546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B4C45C3C-1DF7-9F4D-A84C-AF9CE2070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0" y="323850"/>
            <a:ext cx="10617200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549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55255AC9-A74F-234C-B94F-C6E8C7BD8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" y="704850"/>
            <a:ext cx="1062990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6654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87374" y="359273"/>
            <a:ext cx="9908348" cy="1621619"/>
          </a:xfrm>
        </p:spPr>
        <p:txBody>
          <a:bodyPr/>
          <a:lstStyle/>
          <a:p>
            <a:pPr marL="12700">
              <a:tabLst>
                <a:tab pos="1641475" algn="l"/>
                <a:tab pos="2152650" algn="l"/>
                <a:tab pos="3412490" algn="l"/>
              </a:tabLst>
            </a:pPr>
            <a:r>
              <a:rPr lang="da-DK" kern="0" cap="all" dirty="0">
                <a:solidFill>
                  <a:schemeClr val="tx2">
                    <a:lumMod val="50000"/>
                  </a:schemeClr>
                </a:solidFill>
                <a:cs typeface="Arial"/>
              </a:rPr>
              <a:t>kemiteknologi - jobmuligheder 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A1AB229-5521-4927-AC13-A9D0D09E71BE}"/>
              </a:ext>
            </a:extLst>
          </p:cNvPr>
          <p:cNvSpPr/>
          <p:nvPr/>
        </p:nvSpPr>
        <p:spPr>
          <a:xfrm>
            <a:off x="1028867" y="1158086"/>
            <a:ext cx="6945552" cy="1079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da-DK" dirty="0"/>
              <a:t>	</a:t>
            </a:r>
          </a:p>
          <a:p>
            <a:pPr marL="285750" indent="-285750">
              <a:lnSpc>
                <a:spcPct val="250000"/>
              </a:lnSpc>
              <a:buFont typeface="Arial" charset="0"/>
              <a:buChar char="•"/>
            </a:pPr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24CC3AD5-3FE4-4643-A66A-B1372E10B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6768" y="3831656"/>
            <a:ext cx="1447800" cy="1057275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B476C790-2186-4316-9635-8A4E64F9E6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6165" y="1760490"/>
            <a:ext cx="2352675" cy="1714500"/>
          </a:xfrm>
          <a:prstGeom prst="rect">
            <a:avLst/>
          </a:prstGeom>
        </p:spPr>
      </p:pic>
      <p:sp>
        <p:nvSpPr>
          <p:cNvPr id="11" name="Pladsholder til tekst 5">
            <a:extLst>
              <a:ext uri="{FF2B5EF4-FFF2-40B4-BE49-F238E27FC236}">
                <a16:creationId xmlns:a16="http://schemas.microsoft.com/office/drawing/2014/main" id="{3BBBA113-15A1-434A-AEA2-2974E9B715BE}"/>
              </a:ext>
            </a:extLst>
          </p:cNvPr>
          <p:cNvSpPr txBox="1">
            <a:spLocks/>
          </p:cNvSpPr>
          <p:nvPr/>
        </p:nvSpPr>
        <p:spPr>
          <a:xfrm>
            <a:off x="1007432" y="1648799"/>
            <a:ext cx="5920757" cy="306972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85750" indent="-285750" algn="l" defTabSz="914318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Blip>
                <a:blip r:embed="rId5"/>
              </a:buBlip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000" dirty="0"/>
              <a:t>Medicinal</a:t>
            </a:r>
          </a:p>
          <a:p>
            <a:r>
              <a:rPr lang="da-DK" sz="2000" dirty="0"/>
              <a:t>Levnedsmiddel</a:t>
            </a:r>
          </a:p>
          <a:p>
            <a:r>
              <a:rPr lang="da-DK" sz="2000" dirty="0"/>
              <a:t>Proces</a:t>
            </a:r>
          </a:p>
          <a:p>
            <a:r>
              <a:rPr lang="da-DK" sz="2000" dirty="0"/>
              <a:t>Rådgivning</a:t>
            </a:r>
          </a:p>
          <a:p>
            <a:r>
              <a:rPr lang="da-DK" sz="2000" dirty="0"/>
              <a:t>Spildevand</a:t>
            </a:r>
          </a:p>
          <a:p>
            <a:r>
              <a:rPr lang="da-DK" sz="2000" dirty="0"/>
              <a:t>Undervisning/forskning</a:t>
            </a:r>
          </a:p>
          <a:p>
            <a:r>
              <a:rPr lang="da-DK" sz="2000" dirty="0"/>
              <a:t>Kolbekemiker</a:t>
            </a:r>
          </a:p>
          <a:p>
            <a:r>
              <a:rPr lang="da-DK" sz="2000" dirty="0" err="1"/>
              <a:t>PhD</a:t>
            </a:r>
            <a:r>
              <a:rPr lang="da-DK" sz="2000" dirty="0"/>
              <a:t> studerende</a:t>
            </a:r>
          </a:p>
          <a:p>
            <a:r>
              <a:rPr lang="da-DK" sz="2000" dirty="0" err="1"/>
              <a:t>Forkser</a:t>
            </a:r>
            <a:endParaRPr lang="da-DK" sz="2000" dirty="0"/>
          </a:p>
          <a:p>
            <a:r>
              <a:rPr lang="da-DK" sz="2000" dirty="0">
                <a:solidFill>
                  <a:srgbClr val="211A52"/>
                </a:solidFill>
              </a:rPr>
              <a:t>Og mange, mange flere!</a:t>
            </a:r>
          </a:p>
          <a:p>
            <a:pPr marL="0" indent="0">
              <a:buNone/>
            </a:pPr>
            <a:endParaRPr lang="da-DK" sz="2400" dirty="0"/>
          </a:p>
          <a:p>
            <a:pPr marL="0" indent="0">
              <a:buNone/>
            </a:pPr>
            <a:endParaRPr lang="da-DK" sz="1800" dirty="0"/>
          </a:p>
          <a:p>
            <a:endParaRPr lang="da-DK" sz="2000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1E5E6276-1F32-FB4A-8582-8C95A463A7C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9921" b="37181"/>
          <a:stretch/>
        </p:blipFill>
        <p:spPr>
          <a:xfrm>
            <a:off x="3669988" y="1358000"/>
            <a:ext cx="2540000" cy="581598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684520DC-B374-3B48-9CAE-615FDEC1BA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3284" y="5398353"/>
            <a:ext cx="4752686" cy="696305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6F2A95C5-DA59-8240-9EAF-C8941225F5F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0755" b="40667"/>
          <a:stretch/>
        </p:blipFill>
        <p:spPr>
          <a:xfrm>
            <a:off x="7995854" y="1336867"/>
            <a:ext cx="3717636" cy="690657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F0FEA168-DE09-3B42-992F-3D33051C74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52084" y="3976704"/>
            <a:ext cx="3920836" cy="813834"/>
          </a:xfrm>
          <a:prstGeom prst="rect">
            <a:avLst/>
          </a:prstGeom>
        </p:spPr>
      </p:pic>
      <p:pic>
        <p:nvPicPr>
          <p:cNvPr id="14" name="Billede 13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C9BA679C-05A6-1249-A51C-262F163133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9152" y="2671151"/>
            <a:ext cx="3920836" cy="856775"/>
          </a:xfrm>
          <a:prstGeom prst="rect">
            <a:avLst/>
          </a:prstGeom>
        </p:spPr>
      </p:pic>
      <p:pic>
        <p:nvPicPr>
          <p:cNvPr id="15" name="Picture 2" descr="Biologi, Bachelor">
            <a:extLst>
              <a:ext uri="{FF2B5EF4-FFF2-40B4-BE49-F238E27FC236}">
                <a16:creationId xmlns:a16="http://schemas.microsoft.com/office/drawing/2014/main" id="{69A4B56E-AF9F-294C-A622-0652175AA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986" y="-122394"/>
            <a:ext cx="12963589" cy="698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D56CB967-E6C8-3544-B594-9E07AD292CE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5700" y="3054350"/>
            <a:ext cx="73406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9229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87374" y="359273"/>
            <a:ext cx="6145023" cy="1621619"/>
          </a:xfrm>
        </p:spPr>
        <p:txBody>
          <a:bodyPr/>
          <a:lstStyle/>
          <a:p>
            <a:r>
              <a:rPr lang="da-DK" kern="0" cap="all" dirty="0">
                <a:solidFill>
                  <a:schemeClr val="tx2">
                    <a:lumMod val="50000"/>
                  </a:schemeClr>
                </a:solidFill>
                <a:cs typeface="Arial"/>
              </a:rPr>
              <a:t>Adgangskrav Biologi</a:t>
            </a:r>
            <a:endParaRPr lang="da-DK" dirty="0">
              <a:solidFill>
                <a:schemeClr val="accent4"/>
              </a:solidFill>
            </a:endParaRPr>
          </a:p>
        </p:txBody>
      </p:sp>
      <p:sp>
        <p:nvSpPr>
          <p:cNvPr id="8" name="Pladsholder til tekst 5"/>
          <p:cNvSpPr>
            <a:spLocks noGrp="1"/>
          </p:cNvSpPr>
          <p:nvPr>
            <p:ph type="body" sz="quarter" idx="12"/>
          </p:nvPr>
        </p:nvSpPr>
        <p:spPr>
          <a:xfrm>
            <a:off x="587373" y="1315746"/>
            <a:ext cx="5701131" cy="505297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dirty="0"/>
              <a:t>Der er fri adgang for kvalificerede ansøgere</a:t>
            </a:r>
          </a:p>
          <a:p>
            <a:pPr marL="0" indent="0" fontAlgn="base">
              <a:buNone/>
            </a:pPr>
            <a:r>
              <a:rPr lang="da-DK" dirty="0"/>
              <a:t>	Dansk A</a:t>
            </a:r>
          </a:p>
          <a:p>
            <a:pPr marL="0" indent="0" fontAlgn="base">
              <a:buNone/>
            </a:pPr>
            <a:r>
              <a:rPr lang="da-DK" dirty="0"/>
              <a:t>	Engelsk B</a:t>
            </a:r>
          </a:p>
          <a:p>
            <a:pPr marL="0" indent="0" fontAlgn="base">
              <a:buNone/>
            </a:pPr>
            <a:r>
              <a:rPr lang="da-DK" dirty="0"/>
              <a:t>	Matematik A</a:t>
            </a:r>
            <a:br>
              <a:rPr lang="da-DK" dirty="0"/>
            </a:br>
            <a:endParaRPr lang="da-DK" dirty="0"/>
          </a:p>
          <a:p>
            <a:pPr marL="0" indent="0" fontAlgn="base">
              <a:buNone/>
            </a:pPr>
            <a:br>
              <a:rPr lang="da-DK" dirty="0"/>
            </a:br>
            <a:r>
              <a:rPr lang="da-DK" dirty="0"/>
              <a:t>Samt ét af følgende sæt krav for Biologi</a:t>
            </a:r>
          </a:p>
          <a:p>
            <a:pPr marL="0" indent="0" fontAlgn="base">
              <a:buNone/>
            </a:pPr>
            <a:r>
              <a:rPr lang="da-DK" dirty="0"/>
              <a:t>	Fysik B og Kemi B</a:t>
            </a:r>
          </a:p>
          <a:p>
            <a:pPr marL="0" indent="0" fontAlgn="base">
              <a:buNone/>
            </a:pPr>
            <a:r>
              <a:rPr lang="da-DK" dirty="0"/>
              <a:t>	Fysik B og Bioteknologi A</a:t>
            </a:r>
          </a:p>
          <a:p>
            <a:pPr marL="0" indent="0" fontAlgn="base">
              <a:buNone/>
            </a:pPr>
            <a:r>
              <a:rPr lang="da-DK" dirty="0"/>
              <a:t>	Geovidenskab A og Kemi B </a:t>
            </a:r>
          </a:p>
          <a:p>
            <a:pPr marL="0" indent="0" fontAlgn="base">
              <a:buNone/>
            </a:pPr>
            <a:r>
              <a:rPr lang="da-DK" dirty="0"/>
              <a:t>	Kemi B, Biologi A og Fysik C</a:t>
            </a:r>
          </a:p>
          <a:p>
            <a:pPr marL="0" indent="0" fontAlgn="base">
              <a:buNone/>
            </a:pPr>
            <a:br>
              <a:rPr lang="da-DK" dirty="0"/>
            </a:br>
            <a:endParaRPr lang="da-DK" dirty="0"/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23AD575A-911E-AB4C-9AA9-63F843DAEF8E}"/>
              </a:ext>
            </a:extLst>
          </p:cNvPr>
          <p:cNvSpPr/>
          <p:nvPr/>
        </p:nvSpPr>
        <p:spPr>
          <a:xfrm>
            <a:off x="4665448" y="1764154"/>
            <a:ext cx="1483334" cy="1479981"/>
          </a:xfrm>
          <a:custGeom>
            <a:avLst/>
            <a:gdLst/>
            <a:ahLst/>
            <a:cxnLst/>
            <a:rect l="l" t="t" r="r" b="b"/>
            <a:pathLst>
              <a:path w="1483334" h="1479981">
                <a:moveTo>
                  <a:pt x="741667" y="0"/>
                </a:moveTo>
                <a:lnTo>
                  <a:pt x="680838" y="2453"/>
                </a:lnTo>
                <a:lnTo>
                  <a:pt x="621364" y="9685"/>
                </a:lnTo>
                <a:lnTo>
                  <a:pt x="563435" y="21506"/>
                </a:lnTo>
                <a:lnTo>
                  <a:pt x="507242" y="37725"/>
                </a:lnTo>
                <a:lnTo>
                  <a:pt x="452976" y="58152"/>
                </a:lnTo>
                <a:lnTo>
                  <a:pt x="400827" y="82596"/>
                </a:lnTo>
                <a:lnTo>
                  <a:pt x="350987" y="110867"/>
                </a:lnTo>
                <a:lnTo>
                  <a:pt x="303647" y="142775"/>
                </a:lnTo>
                <a:lnTo>
                  <a:pt x="258997" y="178128"/>
                </a:lnTo>
                <a:lnTo>
                  <a:pt x="217228" y="216738"/>
                </a:lnTo>
                <a:lnTo>
                  <a:pt x="178532" y="258412"/>
                </a:lnTo>
                <a:lnTo>
                  <a:pt x="143098" y="302961"/>
                </a:lnTo>
                <a:lnTo>
                  <a:pt x="111118" y="350195"/>
                </a:lnTo>
                <a:lnTo>
                  <a:pt x="82783" y="399922"/>
                </a:lnTo>
                <a:lnTo>
                  <a:pt x="58283" y="451952"/>
                </a:lnTo>
                <a:lnTo>
                  <a:pt x="37810" y="506096"/>
                </a:lnTo>
                <a:lnTo>
                  <a:pt x="21554" y="562162"/>
                </a:lnTo>
                <a:lnTo>
                  <a:pt x="9707" y="619960"/>
                </a:lnTo>
                <a:lnTo>
                  <a:pt x="2458" y="679300"/>
                </a:lnTo>
                <a:lnTo>
                  <a:pt x="0" y="739990"/>
                </a:lnTo>
                <a:lnTo>
                  <a:pt x="2458" y="800681"/>
                </a:lnTo>
                <a:lnTo>
                  <a:pt x="9707" y="860021"/>
                </a:lnTo>
                <a:lnTo>
                  <a:pt x="21554" y="917819"/>
                </a:lnTo>
                <a:lnTo>
                  <a:pt x="37810" y="973885"/>
                </a:lnTo>
                <a:lnTo>
                  <a:pt x="58283" y="1028028"/>
                </a:lnTo>
                <a:lnTo>
                  <a:pt x="82783" y="1080059"/>
                </a:lnTo>
                <a:lnTo>
                  <a:pt x="111118" y="1129786"/>
                </a:lnTo>
                <a:lnTo>
                  <a:pt x="143098" y="1177020"/>
                </a:lnTo>
                <a:lnTo>
                  <a:pt x="178532" y="1221569"/>
                </a:lnTo>
                <a:lnTo>
                  <a:pt x="217228" y="1263243"/>
                </a:lnTo>
                <a:lnTo>
                  <a:pt x="258997" y="1301852"/>
                </a:lnTo>
                <a:lnTo>
                  <a:pt x="303647" y="1337206"/>
                </a:lnTo>
                <a:lnTo>
                  <a:pt x="350987" y="1369114"/>
                </a:lnTo>
                <a:lnTo>
                  <a:pt x="400827" y="1397385"/>
                </a:lnTo>
                <a:lnTo>
                  <a:pt x="452976" y="1421829"/>
                </a:lnTo>
                <a:lnTo>
                  <a:pt x="507242" y="1442256"/>
                </a:lnTo>
                <a:lnTo>
                  <a:pt x="563435" y="1458475"/>
                </a:lnTo>
                <a:lnTo>
                  <a:pt x="621364" y="1470296"/>
                </a:lnTo>
                <a:lnTo>
                  <a:pt x="680838" y="1477528"/>
                </a:lnTo>
                <a:lnTo>
                  <a:pt x="741667" y="1479981"/>
                </a:lnTo>
                <a:lnTo>
                  <a:pt x="802495" y="1477528"/>
                </a:lnTo>
                <a:lnTo>
                  <a:pt x="861969" y="1470296"/>
                </a:lnTo>
                <a:lnTo>
                  <a:pt x="919899" y="1458475"/>
                </a:lnTo>
                <a:lnTo>
                  <a:pt x="976092" y="1442256"/>
                </a:lnTo>
                <a:lnTo>
                  <a:pt x="1030358" y="1421829"/>
                </a:lnTo>
                <a:lnTo>
                  <a:pt x="1082506" y="1397385"/>
                </a:lnTo>
                <a:lnTo>
                  <a:pt x="1132346" y="1369114"/>
                </a:lnTo>
                <a:lnTo>
                  <a:pt x="1179687" y="1337206"/>
                </a:lnTo>
                <a:lnTo>
                  <a:pt x="1224337" y="1301852"/>
                </a:lnTo>
                <a:lnTo>
                  <a:pt x="1266105" y="1263243"/>
                </a:lnTo>
                <a:lnTo>
                  <a:pt x="1304802" y="1221569"/>
                </a:lnTo>
                <a:lnTo>
                  <a:pt x="1340236" y="1177020"/>
                </a:lnTo>
                <a:lnTo>
                  <a:pt x="1372216" y="1129786"/>
                </a:lnTo>
                <a:lnTo>
                  <a:pt x="1400551" y="1080059"/>
                </a:lnTo>
                <a:lnTo>
                  <a:pt x="1425050" y="1028028"/>
                </a:lnTo>
                <a:lnTo>
                  <a:pt x="1445524" y="973885"/>
                </a:lnTo>
                <a:lnTo>
                  <a:pt x="1461779" y="917819"/>
                </a:lnTo>
                <a:lnTo>
                  <a:pt x="1473627" y="860021"/>
                </a:lnTo>
                <a:lnTo>
                  <a:pt x="1480876" y="800681"/>
                </a:lnTo>
                <a:lnTo>
                  <a:pt x="1483334" y="739990"/>
                </a:lnTo>
                <a:lnTo>
                  <a:pt x="1480876" y="679300"/>
                </a:lnTo>
                <a:lnTo>
                  <a:pt x="1473627" y="619960"/>
                </a:lnTo>
                <a:lnTo>
                  <a:pt x="1461779" y="562162"/>
                </a:lnTo>
                <a:lnTo>
                  <a:pt x="1445524" y="506096"/>
                </a:lnTo>
                <a:lnTo>
                  <a:pt x="1425050" y="451952"/>
                </a:lnTo>
                <a:lnTo>
                  <a:pt x="1400551" y="399922"/>
                </a:lnTo>
                <a:lnTo>
                  <a:pt x="1372216" y="350195"/>
                </a:lnTo>
                <a:lnTo>
                  <a:pt x="1340236" y="302961"/>
                </a:lnTo>
                <a:lnTo>
                  <a:pt x="1304802" y="258412"/>
                </a:lnTo>
                <a:lnTo>
                  <a:pt x="1266105" y="216738"/>
                </a:lnTo>
                <a:lnTo>
                  <a:pt x="1224337" y="178128"/>
                </a:lnTo>
                <a:lnTo>
                  <a:pt x="1179687" y="142775"/>
                </a:lnTo>
                <a:lnTo>
                  <a:pt x="1132346" y="110867"/>
                </a:lnTo>
                <a:lnTo>
                  <a:pt x="1082506" y="82596"/>
                </a:lnTo>
                <a:lnTo>
                  <a:pt x="1030358" y="58152"/>
                </a:lnTo>
                <a:lnTo>
                  <a:pt x="976092" y="37725"/>
                </a:lnTo>
                <a:lnTo>
                  <a:pt x="919899" y="21506"/>
                </a:lnTo>
                <a:lnTo>
                  <a:pt x="861969" y="9685"/>
                </a:lnTo>
                <a:lnTo>
                  <a:pt x="802495" y="2453"/>
                </a:lnTo>
                <a:lnTo>
                  <a:pt x="741667" y="0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72000" tIns="72000" rIns="72000" bIns="72000" rtlCol="0" anchor="ctr" anchorCtr="0">
            <a:noAutofit/>
          </a:bodyPr>
          <a:lstStyle/>
          <a:p>
            <a:pPr algn="ctr"/>
            <a:r>
              <a:rPr lang="da-DK" sz="1400" b="1" kern="0" cap="all" spc="200" dirty="0">
                <a:solidFill>
                  <a:schemeClr val="bg1"/>
                </a:solidFill>
                <a:cs typeface="Arial"/>
              </a:rPr>
              <a:t>Mindst 4 i matematik</a:t>
            </a: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FA2D38BB-6BD2-3B4F-8849-05C71E914F5D}"/>
              </a:ext>
            </a:extLst>
          </p:cNvPr>
          <p:cNvSpPr/>
          <p:nvPr/>
        </p:nvSpPr>
        <p:spPr>
          <a:xfrm>
            <a:off x="4665448" y="3842231"/>
            <a:ext cx="1483334" cy="1479981"/>
          </a:xfrm>
          <a:custGeom>
            <a:avLst/>
            <a:gdLst/>
            <a:ahLst/>
            <a:cxnLst/>
            <a:rect l="l" t="t" r="r" b="b"/>
            <a:pathLst>
              <a:path w="1483334" h="1479981">
                <a:moveTo>
                  <a:pt x="741667" y="0"/>
                </a:moveTo>
                <a:lnTo>
                  <a:pt x="680838" y="2453"/>
                </a:lnTo>
                <a:lnTo>
                  <a:pt x="621364" y="9685"/>
                </a:lnTo>
                <a:lnTo>
                  <a:pt x="563435" y="21506"/>
                </a:lnTo>
                <a:lnTo>
                  <a:pt x="507242" y="37725"/>
                </a:lnTo>
                <a:lnTo>
                  <a:pt x="452976" y="58152"/>
                </a:lnTo>
                <a:lnTo>
                  <a:pt x="400827" y="82596"/>
                </a:lnTo>
                <a:lnTo>
                  <a:pt x="350987" y="110867"/>
                </a:lnTo>
                <a:lnTo>
                  <a:pt x="303647" y="142775"/>
                </a:lnTo>
                <a:lnTo>
                  <a:pt x="258997" y="178128"/>
                </a:lnTo>
                <a:lnTo>
                  <a:pt x="217228" y="216738"/>
                </a:lnTo>
                <a:lnTo>
                  <a:pt x="178532" y="258412"/>
                </a:lnTo>
                <a:lnTo>
                  <a:pt x="143098" y="302961"/>
                </a:lnTo>
                <a:lnTo>
                  <a:pt x="111118" y="350195"/>
                </a:lnTo>
                <a:lnTo>
                  <a:pt x="82783" y="399922"/>
                </a:lnTo>
                <a:lnTo>
                  <a:pt x="58283" y="451952"/>
                </a:lnTo>
                <a:lnTo>
                  <a:pt x="37810" y="506096"/>
                </a:lnTo>
                <a:lnTo>
                  <a:pt x="21554" y="562162"/>
                </a:lnTo>
                <a:lnTo>
                  <a:pt x="9707" y="619960"/>
                </a:lnTo>
                <a:lnTo>
                  <a:pt x="2458" y="679300"/>
                </a:lnTo>
                <a:lnTo>
                  <a:pt x="0" y="739990"/>
                </a:lnTo>
                <a:lnTo>
                  <a:pt x="2458" y="800681"/>
                </a:lnTo>
                <a:lnTo>
                  <a:pt x="9707" y="860021"/>
                </a:lnTo>
                <a:lnTo>
                  <a:pt x="21554" y="917819"/>
                </a:lnTo>
                <a:lnTo>
                  <a:pt x="37810" y="973885"/>
                </a:lnTo>
                <a:lnTo>
                  <a:pt x="58283" y="1028028"/>
                </a:lnTo>
                <a:lnTo>
                  <a:pt x="82783" y="1080059"/>
                </a:lnTo>
                <a:lnTo>
                  <a:pt x="111118" y="1129786"/>
                </a:lnTo>
                <a:lnTo>
                  <a:pt x="143098" y="1177020"/>
                </a:lnTo>
                <a:lnTo>
                  <a:pt x="178532" y="1221569"/>
                </a:lnTo>
                <a:lnTo>
                  <a:pt x="217228" y="1263243"/>
                </a:lnTo>
                <a:lnTo>
                  <a:pt x="258997" y="1301852"/>
                </a:lnTo>
                <a:lnTo>
                  <a:pt x="303647" y="1337206"/>
                </a:lnTo>
                <a:lnTo>
                  <a:pt x="350987" y="1369114"/>
                </a:lnTo>
                <a:lnTo>
                  <a:pt x="400827" y="1397385"/>
                </a:lnTo>
                <a:lnTo>
                  <a:pt x="452976" y="1421829"/>
                </a:lnTo>
                <a:lnTo>
                  <a:pt x="507242" y="1442256"/>
                </a:lnTo>
                <a:lnTo>
                  <a:pt x="563435" y="1458475"/>
                </a:lnTo>
                <a:lnTo>
                  <a:pt x="621364" y="1470296"/>
                </a:lnTo>
                <a:lnTo>
                  <a:pt x="680838" y="1477528"/>
                </a:lnTo>
                <a:lnTo>
                  <a:pt x="741667" y="1479981"/>
                </a:lnTo>
                <a:lnTo>
                  <a:pt x="802495" y="1477528"/>
                </a:lnTo>
                <a:lnTo>
                  <a:pt x="861969" y="1470296"/>
                </a:lnTo>
                <a:lnTo>
                  <a:pt x="919899" y="1458475"/>
                </a:lnTo>
                <a:lnTo>
                  <a:pt x="976092" y="1442256"/>
                </a:lnTo>
                <a:lnTo>
                  <a:pt x="1030358" y="1421829"/>
                </a:lnTo>
                <a:lnTo>
                  <a:pt x="1082506" y="1397385"/>
                </a:lnTo>
                <a:lnTo>
                  <a:pt x="1132346" y="1369114"/>
                </a:lnTo>
                <a:lnTo>
                  <a:pt x="1179687" y="1337206"/>
                </a:lnTo>
                <a:lnTo>
                  <a:pt x="1224337" y="1301852"/>
                </a:lnTo>
                <a:lnTo>
                  <a:pt x="1266105" y="1263243"/>
                </a:lnTo>
                <a:lnTo>
                  <a:pt x="1304802" y="1221569"/>
                </a:lnTo>
                <a:lnTo>
                  <a:pt x="1340236" y="1177020"/>
                </a:lnTo>
                <a:lnTo>
                  <a:pt x="1372216" y="1129786"/>
                </a:lnTo>
                <a:lnTo>
                  <a:pt x="1400551" y="1080059"/>
                </a:lnTo>
                <a:lnTo>
                  <a:pt x="1425050" y="1028028"/>
                </a:lnTo>
                <a:lnTo>
                  <a:pt x="1445524" y="973885"/>
                </a:lnTo>
                <a:lnTo>
                  <a:pt x="1461779" y="917819"/>
                </a:lnTo>
                <a:lnTo>
                  <a:pt x="1473627" y="860021"/>
                </a:lnTo>
                <a:lnTo>
                  <a:pt x="1480876" y="800681"/>
                </a:lnTo>
                <a:lnTo>
                  <a:pt x="1483334" y="739990"/>
                </a:lnTo>
                <a:lnTo>
                  <a:pt x="1480876" y="679300"/>
                </a:lnTo>
                <a:lnTo>
                  <a:pt x="1473627" y="619960"/>
                </a:lnTo>
                <a:lnTo>
                  <a:pt x="1461779" y="562162"/>
                </a:lnTo>
                <a:lnTo>
                  <a:pt x="1445524" y="506096"/>
                </a:lnTo>
                <a:lnTo>
                  <a:pt x="1425050" y="451952"/>
                </a:lnTo>
                <a:lnTo>
                  <a:pt x="1400551" y="399922"/>
                </a:lnTo>
                <a:lnTo>
                  <a:pt x="1372216" y="350195"/>
                </a:lnTo>
                <a:lnTo>
                  <a:pt x="1340236" y="302961"/>
                </a:lnTo>
                <a:lnTo>
                  <a:pt x="1304802" y="258412"/>
                </a:lnTo>
                <a:lnTo>
                  <a:pt x="1266105" y="216738"/>
                </a:lnTo>
                <a:lnTo>
                  <a:pt x="1224337" y="178128"/>
                </a:lnTo>
                <a:lnTo>
                  <a:pt x="1179687" y="142775"/>
                </a:lnTo>
                <a:lnTo>
                  <a:pt x="1132346" y="110867"/>
                </a:lnTo>
                <a:lnTo>
                  <a:pt x="1082506" y="82596"/>
                </a:lnTo>
                <a:lnTo>
                  <a:pt x="1030358" y="58152"/>
                </a:lnTo>
                <a:lnTo>
                  <a:pt x="976092" y="37725"/>
                </a:lnTo>
                <a:lnTo>
                  <a:pt x="919899" y="21506"/>
                </a:lnTo>
                <a:lnTo>
                  <a:pt x="861969" y="9685"/>
                </a:lnTo>
                <a:lnTo>
                  <a:pt x="802495" y="2453"/>
                </a:lnTo>
                <a:lnTo>
                  <a:pt x="741667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lIns="72000" tIns="72000" rIns="72000" bIns="72000" rtlCol="0" anchor="ctr" anchorCtr="0">
            <a:noAutofit/>
          </a:bodyPr>
          <a:lstStyle/>
          <a:p>
            <a:pPr marR="0" algn="ctr"/>
            <a:r>
              <a:rPr lang="da-DK" sz="1000" b="1" kern="0" cap="all" spc="200" dirty="0">
                <a:solidFill>
                  <a:schemeClr val="bg1"/>
                </a:solidFill>
                <a:cs typeface="Arial"/>
              </a:rPr>
              <a:t>AAU tilbyder turbo og brush-up kurser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610FE85B-D136-9E45-AEA4-89208F8D86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2921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græs, skærmbillede, mand&#10;&#10;Automatisk genereret beskrivelse">
            <a:extLst>
              <a:ext uri="{FF2B5EF4-FFF2-40B4-BE49-F238E27FC236}">
                <a16:creationId xmlns:a16="http://schemas.microsoft.com/office/drawing/2014/main" id="{0099ABEF-4634-4942-A284-12E164409F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313" y="3083858"/>
            <a:ext cx="4855686" cy="3774141"/>
          </a:xfrm>
          <a:prstGeom prst="rect">
            <a:avLst/>
          </a:prstGeom>
        </p:spPr>
      </p:pic>
      <p:sp>
        <p:nvSpPr>
          <p:cNvPr id="2" name="Pladsholder til slide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87374" y="359273"/>
            <a:ext cx="7534650" cy="924095"/>
          </a:xfrm>
        </p:spPr>
        <p:txBody>
          <a:bodyPr/>
          <a:lstStyle/>
          <a:p>
            <a:pPr marL="12700">
              <a:tabLst>
                <a:tab pos="1641475" algn="l"/>
                <a:tab pos="2152650" algn="l"/>
                <a:tab pos="3412490" algn="l"/>
              </a:tabLst>
            </a:pPr>
            <a:r>
              <a:rPr lang="da-DK" kern="0" cap="all" dirty="0">
                <a:solidFill>
                  <a:schemeClr val="tx2">
                    <a:lumMod val="50000"/>
                  </a:schemeClr>
                </a:solidFill>
                <a:cs typeface="Arial"/>
              </a:rPr>
              <a:t>Hvad er BIOLOGI på aau? 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5DA6ABBD-EFC8-F544-A154-C8DFEA012649}"/>
              </a:ext>
            </a:extLst>
          </p:cNvPr>
          <p:cNvSpPr txBox="1"/>
          <p:nvPr/>
        </p:nvSpPr>
        <p:spPr>
          <a:xfrm>
            <a:off x="6047874" y="64489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a-DK" dirty="0"/>
          </a:p>
        </p:txBody>
      </p:sp>
      <p:sp>
        <p:nvSpPr>
          <p:cNvPr id="16" name="Pladsholder til tekst 5">
            <a:extLst>
              <a:ext uri="{FF2B5EF4-FFF2-40B4-BE49-F238E27FC236}">
                <a16:creationId xmlns:a16="http://schemas.microsoft.com/office/drawing/2014/main" id="{7A3B6C1C-706A-2C4F-BDB7-4BE99FC499F6}"/>
              </a:ext>
            </a:extLst>
          </p:cNvPr>
          <p:cNvSpPr txBox="1">
            <a:spLocks/>
          </p:cNvSpPr>
          <p:nvPr/>
        </p:nvSpPr>
        <p:spPr>
          <a:xfrm>
            <a:off x="587374" y="1283368"/>
            <a:ext cx="7096794" cy="516555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85750" indent="-285750" algn="l" defTabSz="914318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Blip>
                <a:blip r:embed="rId4"/>
              </a:buBlip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400" dirty="0"/>
              <a:t>Læren om alle aspekter af biologien</a:t>
            </a:r>
          </a:p>
          <a:p>
            <a:pPr lvl="1"/>
            <a:r>
              <a:rPr lang="da-DK" sz="2000" dirty="0"/>
              <a:t>	Fra livets mindste byggesten til store komplekse 	økosystemer og den levende natur på alle niveauer </a:t>
            </a:r>
          </a:p>
          <a:p>
            <a:pPr lvl="1"/>
            <a:endParaRPr lang="da-DK" sz="2000" dirty="0"/>
          </a:p>
          <a:p>
            <a:pPr fontAlgn="base"/>
            <a:r>
              <a:rPr lang="da-DK" sz="2400" dirty="0"/>
              <a:t>Viden om den levende verden, som omgiver os</a:t>
            </a:r>
          </a:p>
          <a:p>
            <a:pPr marL="0" indent="0" fontAlgn="base">
              <a:buNone/>
            </a:pPr>
            <a:endParaRPr lang="da-DK" sz="2400" dirty="0"/>
          </a:p>
          <a:p>
            <a:pPr fontAlgn="base"/>
            <a:r>
              <a:rPr lang="da-DK" sz="2400" dirty="0"/>
              <a:t>Læren om alt fra bakterier, planters og dyrs fysiologi, molekylærbiologi, genetik og evolution samt økosystemer på land og i vand </a:t>
            </a:r>
          </a:p>
          <a:p>
            <a:pPr marL="0" indent="0" fontAlgn="base">
              <a:buNone/>
            </a:pPr>
            <a:endParaRPr lang="da-DK" sz="2400" dirty="0"/>
          </a:p>
          <a:p>
            <a:pPr fontAlgn="base"/>
            <a:r>
              <a:rPr lang="da-DK" sz="2400" dirty="0"/>
              <a:t>Felt- og laboratoriearbejde </a:t>
            </a:r>
          </a:p>
          <a:p>
            <a:pPr lvl="1" fontAlgn="base"/>
            <a:r>
              <a:rPr lang="da-DK" sz="2000" dirty="0"/>
              <a:t>	Designe og tilrettelægge forsøg</a:t>
            </a:r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10" name="Billede 9" descr="Et billede, der indeholder person, indendørs, bord, mand&#10;&#10;Automatisk genereret beskrivelse">
            <a:extLst>
              <a:ext uri="{FF2B5EF4-FFF2-40B4-BE49-F238E27FC236}">
                <a16:creationId xmlns:a16="http://schemas.microsoft.com/office/drawing/2014/main" id="{EC797859-7AD3-BE44-8214-9EB57104F0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011" y="359273"/>
            <a:ext cx="2043440" cy="2724585"/>
          </a:xfrm>
          <a:prstGeom prst="rect">
            <a:avLst/>
          </a:prstGeom>
        </p:spPr>
      </p:pic>
      <p:pic>
        <p:nvPicPr>
          <p:cNvPr id="13" name="Pladsholder til indhold 6">
            <a:extLst>
              <a:ext uri="{FF2B5EF4-FFF2-40B4-BE49-F238E27FC236}">
                <a16:creationId xmlns:a16="http://schemas.microsoft.com/office/drawing/2014/main" id="{9BA3A142-1D50-6B49-888C-104CCE3AD1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466011" y="707989"/>
            <a:ext cx="2724587" cy="204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7206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E873B996-1624-EA4A-BCDC-31418E0BCF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E1B6F44-9344-E749-A136-56147E773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4" y="593223"/>
            <a:ext cx="7087055" cy="1474385"/>
          </a:xfrm>
        </p:spPr>
        <p:txBody>
          <a:bodyPr/>
          <a:lstStyle/>
          <a:p>
            <a:r>
              <a:rPr lang="da-DK" dirty="0"/>
              <a:t>Ser man meget på dyr? </a:t>
            </a:r>
          </a:p>
        </p:txBody>
      </p:sp>
      <p:sp>
        <p:nvSpPr>
          <p:cNvPr id="4" name="Titel 2">
            <a:extLst>
              <a:ext uri="{FF2B5EF4-FFF2-40B4-BE49-F238E27FC236}">
                <a16:creationId xmlns:a16="http://schemas.microsoft.com/office/drawing/2014/main" id="{99F7EF8A-1962-4549-AE34-25E4790D7BDC}"/>
              </a:ext>
            </a:extLst>
          </p:cNvPr>
          <p:cNvSpPr txBox="1">
            <a:spLocks/>
          </p:cNvSpPr>
          <p:nvPr/>
        </p:nvSpPr>
        <p:spPr>
          <a:xfrm>
            <a:off x="2987901" y="1294045"/>
            <a:ext cx="7087055" cy="773563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 spc="3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a-DK" sz="1800"/>
              <a:t>Ja, men måske ikke de dyr du tror…. 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1A5BC1A3-6F5D-3A45-B91B-26A7AAA73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646" y="1726886"/>
            <a:ext cx="2191657" cy="2191657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0FE37BD7-D506-704B-939B-8665514B4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6526" y="3577820"/>
            <a:ext cx="1308583" cy="2686957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BEAF4392-C72A-6641-89ED-67526DA26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8375" y="2450803"/>
            <a:ext cx="2436710" cy="1064030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0707AD70-36AB-4944-BE52-B54217B76B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4803" y="3898028"/>
            <a:ext cx="1301750" cy="1778000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D5B96C53-2978-8244-ACEE-B945C450DC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5939" y="2691493"/>
            <a:ext cx="1934609" cy="2686957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0AA84B38-318E-9F4F-B2D4-C07B1953F8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894" y="4130269"/>
            <a:ext cx="1671048" cy="1582057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EF8C0907-2322-DB4F-A561-347DD9493A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87785" y="1845226"/>
            <a:ext cx="2191658" cy="2191658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12142340-7EE8-0346-BAAA-FE1EA1B009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79029" y="4810627"/>
            <a:ext cx="2591853" cy="145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163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HVEM ER VI?</a:t>
            </a: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8EA8D205-9B15-4446-BFCC-FAAC7DCB82FC}"/>
              </a:ext>
            </a:extLst>
          </p:cNvPr>
          <p:cNvSpPr txBox="1"/>
          <p:nvPr/>
        </p:nvSpPr>
        <p:spPr>
          <a:xfrm>
            <a:off x="444164" y="1473537"/>
            <a:ext cx="5633908" cy="449511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da-DK" dirty="0"/>
              <a:t>Frederikke Kildeberg Paulsen</a:t>
            </a:r>
          </a:p>
          <a:p>
            <a:pPr marL="12700">
              <a:lnSpc>
                <a:spcPct val="100000"/>
              </a:lnSpc>
            </a:pPr>
            <a:r>
              <a:rPr lang="da-DK" dirty="0"/>
              <a:t>	26 år</a:t>
            </a:r>
          </a:p>
          <a:p>
            <a:pPr marL="12700">
              <a:lnSpc>
                <a:spcPct val="100000"/>
              </a:lnSpc>
            </a:pPr>
            <a:r>
              <a:rPr lang="da-DK" dirty="0"/>
              <a:t>	Naturvidenskabelig student fra STX Randers 2014</a:t>
            </a:r>
          </a:p>
          <a:p>
            <a:pPr marL="12700">
              <a:lnSpc>
                <a:spcPct val="100000"/>
              </a:lnSpc>
            </a:pPr>
            <a:r>
              <a:rPr lang="da-DK" dirty="0"/>
              <a:t>	Kemiteknologistuderende på 10. semester </a:t>
            </a:r>
          </a:p>
          <a:p>
            <a:pPr marL="12700">
              <a:lnSpc>
                <a:spcPct val="100000"/>
              </a:lnSpc>
            </a:pPr>
            <a:endParaRPr lang="da-DK" dirty="0"/>
          </a:p>
          <a:p>
            <a:pPr marL="12700">
              <a:lnSpc>
                <a:spcPct val="100000"/>
              </a:lnSpc>
            </a:pPr>
            <a:r>
              <a:rPr lang="da-DK" dirty="0"/>
              <a:t>Speciale i samarbejde med </a:t>
            </a:r>
            <a:r>
              <a:rPr lang="da-DK" dirty="0" err="1"/>
              <a:t>Liqtech</a:t>
            </a:r>
            <a:r>
              <a:rPr lang="da-DK" dirty="0"/>
              <a:t> </a:t>
            </a:r>
          </a:p>
          <a:p>
            <a:pPr marL="12700">
              <a:lnSpc>
                <a:spcPct val="100000"/>
              </a:lnSpc>
            </a:pPr>
            <a:r>
              <a:rPr lang="da-DK" dirty="0"/>
              <a:t>	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1931E3C7-6D43-7A47-87B7-10EE7A591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83" y="3346852"/>
            <a:ext cx="3659937" cy="1387558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0EFA990D-D4BA-AE40-AFE6-2A2FF5280C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554" y="3346852"/>
            <a:ext cx="2013846" cy="3024879"/>
          </a:xfrm>
          <a:prstGeom prst="rect">
            <a:avLst/>
          </a:prstGeom>
        </p:spPr>
      </p:pic>
      <p:sp>
        <p:nvSpPr>
          <p:cNvPr id="6" name="object 3">
            <a:extLst>
              <a:ext uri="{FF2B5EF4-FFF2-40B4-BE49-F238E27FC236}">
                <a16:creationId xmlns:a16="http://schemas.microsoft.com/office/drawing/2014/main" id="{D1678472-6DE0-8649-A356-8974C4CF794B}"/>
              </a:ext>
            </a:extLst>
          </p:cNvPr>
          <p:cNvSpPr txBox="1"/>
          <p:nvPr/>
        </p:nvSpPr>
        <p:spPr>
          <a:xfrm>
            <a:off x="6221282" y="1473537"/>
            <a:ext cx="5787838" cy="449511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lnSpc>
                <a:spcPct val="100000"/>
              </a:lnSpc>
            </a:pPr>
            <a:r>
              <a:rPr lang="da-DK" dirty="0"/>
              <a:t>Magnus Bay Kirkfeldt</a:t>
            </a:r>
          </a:p>
          <a:p>
            <a:pPr marL="12700">
              <a:lnSpc>
                <a:spcPct val="100000"/>
              </a:lnSpc>
            </a:pPr>
            <a:r>
              <a:rPr lang="da-DK" dirty="0"/>
              <a:t>	22 år</a:t>
            </a:r>
          </a:p>
          <a:p>
            <a:pPr marL="12700">
              <a:lnSpc>
                <a:spcPct val="100000"/>
              </a:lnSpc>
            </a:pPr>
            <a:r>
              <a:rPr lang="da-DK" dirty="0"/>
              <a:t>	Naturvidenskabelig student fra STX Grindsted 2017</a:t>
            </a:r>
          </a:p>
          <a:p>
            <a:pPr marL="12700">
              <a:lnSpc>
                <a:spcPct val="100000"/>
              </a:lnSpc>
            </a:pPr>
            <a:r>
              <a:rPr lang="da-DK" dirty="0"/>
              <a:t>	Kemiteknologistuderende på 6. semester </a:t>
            </a:r>
          </a:p>
          <a:p>
            <a:pPr marL="12700">
              <a:lnSpc>
                <a:spcPct val="100000"/>
              </a:lnSpc>
            </a:pPr>
            <a:endParaRPr lang="da-DK" dirty="0"/>
          </a:p>
          <a:p>
            <a:pPr marL="12700">
              <a:lnSpc>
                <a:spcPct val="100000"/>
              </a:lnSpc>
            </a:pPr>
            <a:r>
              <a:rPr lang="da-DK" dirty="0"/>
              <a:t>Bachelorprojekt </a:t>
            </a:r>
          </a:p>
          <a:p>
            <a:pPr marL="12700">
              <a:lnSpc>
                <a:spcPct val="100000"/>
              </a:lnSpc>
            </a:pPr>
            <a:endParaRPr lang="da-DK" dirty="0"/>
          </a:p>
          <a:p>
            <a:pPr marL="12700">
              <a:lnSpc>
                <a:spcPct val="100000"/>
              </a:lnSpc>
            </a:pPr>
            <a:r>
              <a:rPr lang="da-DK" dirty="0"/>
              <a:t>	</a:t>
            </a: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906A34C6-1EC2-8A4E-961C-812EC64D8A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8691" y="3704096"/>
            <a:ext cx="3245452" cy="226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6671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Box 4">
            <a:extLst>
              <a:ext uri="{FF2B5EF4-FFF2-40B4-BE49-F238E27FC236}">
                <a16:creationId xmlns:a16="http://schemas.microsoft.com/office/drawing/2014/main" id="{5BAC9159-82FA-B74B-A6A8-E2E736DF29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4502" y="4446091"/>
            <a:ext cx="6696075" cy="3460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55600" indent="-355600" algn="ctr">
              <a:tabLst>
                <a:tab pos="355600" algn="l"/>
              </a:tabLst>
            </a:pPr>
            <a:r>
              <a:rPr lang="da-DK" sz="1600" dirty="0">
                <a:solidFill>
                  <a:srgbClr val="002060"/>
                </a:solidFill>
                <a:latin typeface="Calibri" pitchFamily="34" charset="0"/>
              </a:rPr>
              <a:t>Mikrobiel økologi el. Eksperimentel zoologi </a:t>
            </a:r>
          </a:p>
        </p:txBody>
      </p:sp>
      <p:sp>
        <p:nvSpPr>
          <p:cNvPr id="36" name="Text Box 5">
            <a:extLst>
              <a:ext uri="{FF2B5EF4-FFF2-40B4-BE49-F238E27FC236}">
                <a16:creationId xmlns:a16="http://schemas.microsoft.com/office/drawing/2014/main" id="{39AFF69D-B4E0-2647-B284-52D0A10321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6851" y="4014292"/>
            <a:ext cx="6696075" cy="3460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55600" indent="-355600" algn="ctr">
              <a:tabLst>
                <a:tab pos="355600" algn="l"/>
              </a:tabLst>
            </a:pPr>
            <a:r>
              <a:rPr lang="da-DK" sz="1600" dirty="0">
                <a:solidFill>
                  <a:srgbClr val="002060"/>
                </a:solidFill>
                <a:latin typeface="Calibri" pitchFamily="34" charset="0"/>
              </a:rPr>
              <a:t>Eksperimentel økologi el. Eksperimentel økotoksikologi</a:t>
            </a:r>
          </a:p>
        </p:txBody>
      </p:sp>
      <p:sp>
        <p:nvSpPr>
          <p:cNvPr id="37" name="Text Box 6">
            <a:extLst>
              <a:ext uri="{FF2B5EF4-FFF2-40B4-BE49-F238E27FC236}">
                <a16:creationId xmlns:a16="http://schemas.microsoft.com/office/drawing/2014/main" id="{1BF9CA59-63FF-9B48-A380-998629D1D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6851" y="3569792"/>
            <a:ext cx="6696075" cy="33855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55600" indent="-355600" algn="ctr">
              <a:tabLst>
                <a:tab pos="355600" algn="l"/>
              </a:tabLst>
            </a:pPr>
            <a:r>
              <a:rPr lang="da-DK" sz="1600" dirty="0">
                <a:solidFill>
                  <a:srgbClr val="002060"/>
                </a:solidFill>
                <a:latin typeface="Calibri" pitchFamily="34" charset="0"/>
              </a:rPr>
              <a:t>Eksperimentel fysiologi</a:t>
            </a:r>
            <a:endParaRPr lang="da-DK" sz="1600" i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38" name="Text Box 8">
            <a:extLst>
              <a:ext uri="{FF2B5EF4-FFF2-40B4-BE49-F238E27FC236}">
                <a16:creationId xmlns:a16="http://schemas.microsoft.com/office/drawing/2014/main" id="{9EE85926-6B58-5448-BDA0-12D146FCF4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3963" y="4481954"/>
            <a:ext cx="1439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5600" indent="-355600" algn="r">
              <a:tabLst>
                <a:tab pos="355600" algn="l"/>
              </a:tabLst>
            </a:pPr>
            <a:r>
              <a:rPr lang="da-DK" sz="1600" dirty="0">
                <a:latin typeface="Calibri" pitchFamily="34" charset="0"/>
              </a:rPr>
              <a:t>3. semester</a:t>
            </a:r>
          </a:p>
        </p:txBody>
      </p:sp>
      <p:sp>
        <p:nvSpPr>
          <p:cNvPr id="39" name="Text Box 9">
            <a:extLst>
              <a:ext uri="{FF2B5EF4-FFF2-40B4-BE49-F238E27FC236}">
                <a16:creationId xmlns:a16="http://schemas.microsoft.com/office/drawing/2014/main" id="{10E7276C-E64B-D24C-ACBB-8CFA7D2FA5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3963" y="4050154"/>
            <a:ext cx="1439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5600" indent="-355600" algn="r">
              <a:tabLst>
                <a:tab pos="355600" algn="l"/>
              </a:tabLst>
            </a:pPr>
            <a:r>
              <a:rPr lang="da-DK" sz="1600" dirty="0">
                <a:latin typeface="Calibri" pitchFamily="34" charset="0"/>
              </a:rPr>
              <a:t>4. semester</a:t>
            </a:r>
          </a:p>
        </p:txBody>
      </p:sp>
      <p:sp>
        <p:nvSpPr>
          <p:cNvPr id="55" name="Text Box 10">
            <a:extLst>
              <a:ext uri="{FF2B5EF4-FFF2-40B4-BE49-F238E27FC236}">
                <a16:creationId xmlns:a16="http://schemas.microsoft.com/office/drawing/2014/main" id="{3E0E039C-D6B4-BC4E-8009-37A3D39C0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3963" y="3595196"/>
            <a:ext cx="1439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5600" indent="-355600" algn="r">
              <a:tabLst>
                <a:tab pos="355600" algn="l"/>
              </a:tabLst>
            </a:pPr>
            <a:r>
              <a:rPr lang="da-DK" sz="1600" dirty="0">
                <a:latin typeface="Calibri" pitchFamily="34" charset="0"/>
              </a:rPr>
              <a:t>5. semester</a:t>
            </a:r>
          </a:p>
        </p:txBody>
      </p:sp>
      <p:sp>
        <p:nvSpPr>
          <p:cNvPr id="70" name="Text Box 11">
            <a:extLst>
              <a:ext uri="{FF2B5EF4-FFF2-40B4-BE49-F238E27FC236}">
                <a16:creationId xmlns:a16="http://schemas.microsoft.com/office/drawing/2014/main" id="{D2335CDB-89D1-E346-876E-332EB83262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3963" y="3181325"/>
            <a:ext cx="1439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5600" indent="-355600" algn="r">
              <a:tabLst>
                <a:tab pos="355600" algn="l"/>
              </a:tabLst>
            </a:pPr>
            <a:r>
              <a:rPr lang="da-DK" sz="1600" dirty="0">
                <a:latin typeface="Calibri" pitchFamily="34" charset="0"/>
              </a:rPr>
              <a:t>6. semester</a:t>
            </a:r>
          </a:p>
        </p:txBody>
      </p:sp>
      <p:sp>
        <p:nvSpPr>
          <p:cNvPr id="71" name="Text Box 12">
            <a:extLst>
              <a:ext uri="{FF2B5EF4-FFF2-40B4-BE49-F238E27FC236}">
                <a16:creationId xmlns:a16="http://schemas.microsoft.com/office/drawing/2014/main" id="{FC0DD8E9-C669-3946-8F6B-35F0A29F85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3963" y="2642042"/>
            <a:ext cx="1439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5600" indent="-355600" algn="r">
              <a:tabLst>
                <a:tab pos="355600" algn="l"/>
              </a:tabLst>
            </a:pPr>
            <a:r>
              <a:rPr lang="da-DK" sz="1600" dirty="0">
                <a:latin typeface="Calibri" pitchFamily="34" charset="0"/>
              </a:rPr>
              <a:t>7. semester</a:t>
            </a:r>
          </a:p>
        </p:txBody>
      </p:sp>
      <p:sp>
        <p:nvSpPr>
          <p:cNvPr id="72" name="Text Box 13">
            <a:extLst>
              <a:ext uri="{FF2B5EF4-FFF2-40B4-BE49-F238E27FC236}">
                <a16:creationId xmlns:a16="http://schemas.microsoft.com/office/drawing/2014/main" id="{2126B6C1-0832-E649-8D00-D1BEAAFDC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3963" y="2205013"/>
            <a:ext cx="1439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5600" indent="-355600" algn="r">
              <a:tabLst>
                <a:tab pos="355600" algn="l"/>
              </a:tabLst>
            </a:pPr>
            <a:r>
              <a:rPr lang="da-DK" sz="1600" dirty="0">
                <a:latin typeface="Calibri" pitchFamily="34" charset="0"/>
              </a:rPr>
              <a:t>8. semester</a:t>
            </a:r>
          </a:p>
        </p:txBody>
      </p:sp>
      <p:sp>
        <p:nvSpPr>
          <p:cNvPr id="73" name="Text Box 14">
            <a:extLst>
              <a:ext uri="{FF2B5EF4-FFF2-40B4-BE49-F238E27FC236}">
                <a16:creationId xmlns:a16="http://schemas.microsoft.com/office/drawing/2014/main" id="{2385026C-CE9F-0940-8E57-F6110B518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3963" y="1791142"/>
            <a:ext cx="1439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5600" indent="-355600" algn="r">
              <a:tabLst>
                <a:tab pos="355600" algn="l"/>
              </a:tabLst>
            </a:pPr>
            <a:r>
              <a:rPr lang="da-DK" sz="1600" dirty="0">
                <a:latin typeface="Calibri" pitchFamily="34" charset="0"/>
              </a:rPr>
              <a:t>9. semester</a:t>
            </a:r>
          </a:p>
        </p:txBody>
      </p:sp>
      <p:sp>
        <p:nvSpPr>
          <p:cNvPr id="74" name="Text Box 15">
            <a:extLst>
              <a:ext uri="{FF2B5EF4-FFF2-40B4-BE49-F238E27FC236}">
                <a16:creationId xmlns:a16="http://schemas.microsoft.com/office/drawing/2014/main" id="{5C432602-BC6C-0948-9780-E38144652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90636" y="1354072"/>
            <a:ext cx="1439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5600" indent="-355600" algn="r">
              <a:tabLst>
                <a:tab pos="355600" algn="l"/>
              </a:tabLst>
            </a:pPr>
            <a:r>
              <a:rPr lang="da-DK" sz="1600" dirty="0">
                <a:latin typeface="Calibri" pitchFamily="34" charset="0"/>
              </a:rPr>
              <a:t>10. semester</a:t>
            </a:r>
          </a:p>
        </p:txBody>
      </p:sp>
      <p:sp>
        <p:nvSpPr>
          <p:cNvPr id="75" name="Line 16">
            <a:extLst>
              <a:ext uri="{FF2B5EF4-FFF2-40B4-BE49-F238E27FC236}">
                <a16:creationId xmlns:a16="http://schemas.microsoft.com/office/drawing/2014/main" id="{C7DAB9FB-D4B6-B04C-BEF8-2A71796FE9FE}"/>
              </a:ext>
            </a:extLst>
          </p:cNvPr>
          <p:cNvSpPr>
            <a:spLocks noChangeShapeType="1"/>
          </p:cNvSpPr>
          <p:nvPr/>
        </p:nvSpPr>
        <p:spPr bwMode="auto">
          <a:xfrm>
            <a:off x="1415481" y="3044335"/>
            <a:ext cx="8913707" cy="40522"/>
          </a:xfrm>
          <a:prstGeom prst="line">
            <a:avLst/>
          </a:prstGeom>
          <a:noFill/>
          <a:ln w="19050">
            <a:solidFill>
              <a:srgbClr val="92D050"/>
            </a:solidFill>
            <a:prstDash val="dash"/>
            <a:round/>
            <a:headEnd/>
            <a:tailEnd/>
          </a:ln>
        </p:spPr>
        <p:txBody>
          <a:bodyPr wrap="square">
            <a:spAutoFit/>
          </a:bodyPr>
          <a:lstStyle/>
          <a:p>
            <a:endParaRPr lang="da-DK"/>
          </a:p>
        </p:txBody>
      </p:sp>
      <p:sp>
        <p:nvSpPr>
          <p:cNvPr id="76" name="Text Box 27">
            <a:extLst>
              <a:ext uri="{FF2B5EF4-FFF2-40B4-BE49-F238E27FC236}">
                <a16:creationId xmlns:a16="http://schemas.microsoft.com/office/drawing/2014/main" id="{A9607F8F-54DC-3146-9563-0BC5FD2B6D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3963" y="5368432"/>
            <a:ext cx="1439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5600" indent="-355600" algn="r">
              <a:tabLst>
                <a:tab pos="355600" algn="l"/>
              </a:tabLst>
            </a:pPr>
            <a:r>
              <a:rPr lang="da-DK" sz="1600" dirty="0">
                <a:latin typeface="Calibri" pitchFamily="34" charset="0"/>
              </a:rPr>
              <a:t>1. semester</a:t>
            </a:r>
          </a:p>
        </p:txBody>
      </p:sp>
      <p:sp>
        <p:nvSpPr>
          <p:cNvPr id="77" name="Text Box 28">
            <a:extLst>
              <a:ext uri="{FF2B5EF4-FFF2-40B4-BE49-F238E27FC236}">
                <a16:creationId xmlns:a16="http://schemas.microsoft.com/office/drawing/2014/main" id="{455CEFB4-A0F0-8743-AF39-18166890E4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3963" y="4972492"/>
            <a:ext cx="1439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5600" indent="-355600" algn="r">
              <a:tabLst>
                <a:tab pos="355600" algn="l"/>
              </a:tabLst>
            </a:pPr>
            <a:r>
              <a:rPr lang="da-DK" sz="1600" dirty="0">
                <a:latin typeface="Calibri" pitchFamily="34" charset="0"/>
              </a:rPr>
              <a:t>2. semester</a:t>
            </a:r>
          </a:p>
        </p:txBody>
      </p:sp>
      <p:sp>
        <p:nvSpPr>
          <p:cNvPr id="78" name="Line 29">
            <a:extLst>
              <a:ext uri="{FF2B5EF4-FFF2-40B4-BE49-F238E27FC236}">
                <a16:creationId xmlns:a16="http://schemas.microsoft.com/office/drawing/2014/main" id="{8F1F9B1F-3D4B-EC46-8B3E-14B8DD6E16EC}"/>
              </a:ext>
            </a:extLst>
          </p:cNvPr>
          <p:cNvSpPr>
            <a:spLocks noChangeShapeType="1"/>
          </p:cNvSpPr>
          <p:nvPr/>
        </p:nvSpPr>
        <p:spPr bwMode="auto">
          <a:xfrm>
            <a:off x="1543963" y="4863607"/>
            <a:ext cx="8785225" cy="0"/>
          </a:xfrm>
          <a:prstGeom prst="line">
            <a:avLst/>
          </a:prstGeom>
          <a:noFill/>
          <a:ln w="19050">
            <a:solidFill>
              <a:srgbClr val="92D050"/>
            </a:solidFill>
            <a:prstDash val="dash"/>
            <a:round/>
            <a:headEnd/>
            <a:tailEnd/>
          </a:ln>
        </p:spPr>
        <p:txBody>
          <a:bodyPr>
            <a:spAutoFit/>
          </a:bodyPr>
          <a:lstStyle/>
          <a:p>
            <a:endParaRPr lang="da-DK"/>
          </a:p>
        </p:txBody>
      </p:sp>
      <p:sp>
        <p:nvSpPr>
          <p:cNvPr id="79" name="Text Box 32">
            <a:extLst>
              <a:ext uri="{FF2B5EF4-FFF2-40B4-BE49-F238E27FC236}">
                <a16:creationId xmlns:a16="http://schemas.microsoft.com/office/drawing/2014/main" id="{CF41BD5D-82C8-1049-9DD9-E0BE2874BB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6851" y="5368430"/>
            <a:ext cx="6696075" cy="3460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55600" indent="-355600" algn="ctr">
              <a:tabLst>
                <a:tab pos="355600" algn="l"/>
              </a:tabLst>
            </a:pPr>
            <a:r>
              <a:rPr lang="da-DK" sz="1600" dirty="0">
                <a:solidFill>
                  <a:srgbClr val="002060"/>
                </a:solidFill>
                <a:latin typeface="Calibri" pitchFamily="34" charset="0"/>
              </a:rPr>
              <a:t>Eksperimentel biologi 1 og 2</a:t>
            </a:r>
          </a:p>
        </p:txBody>
      </p:sp>
      <p:sp>
        <p:nvSpPr>
          <p:cNvPr id="80" name="Text Box 33">
            <a:extLst>
              <a:ext uri="{FF2B5EF4-FFF2-40B4-BE49-F238E27FC236}">
                <a16:creationId xmlns:a16="http://schemas.microsoft.com/office/drawing/2014/main" id="{40B1774C-FDEA-4D43-8E10-40EBA4DFC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6851" y="4936630"/>
            <a:ext cx="6696075" cy="3460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55600" indent="-355600" algn="ctr">
              <a:tabLst>
                <a:tab pos="355600" algn="l"/>
              </a:tabLst>
            </a:pPr>
            <a:r>
              <a:rPr lang="da-DK" sz="1600" dirty="0">
                <a:solidFill>
                  <a:srgbClr val="002060"/>
                </a:solidFill>
                <a:latin typeface="Calibri" pitchFamily="34" charset="0"/>
              </a:rPr>
              <a:t>Feltbiologi</a:t>
            </a:r>
          </a:p>
        </p:txBody>
      </p:sp>
      <p:sp>
        <p:nvSpPr>
          <p:cNvPr id="81" name="Text Box 34">
            <a:extLst>
              <a:ext uri="{FF2B5EF4-FFF2-40B4-BE49-F238E27FC236}">
                <a16:creationId xmlns:a16="http://schemas.microsoft.com/office/drawing/2014/main" id="{F547AAC8-409D-3140-B895-16AFB88FC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1626" y="4936628"/>
            <a:ext cx="430887" cy="792162"/>
          </a:xfrm>
          <a:prstGeom prst="rect">
            <a:avLst/>
          </a:prstGeom>
          <a:noFill/>
          <a:ln w="9525" algn="ctr">
            <a:solidFill>
              <a:schemeClr val="accent2"/>
            </a:solidFill>
            <a:miter lim="800000"/>
            <a:headEnd/>
            <a:tailEnd/>
          </a:ln>
        </p:spPr>
        <p:txBody>
          <a:bodyPr rot="10800000" vert="eaVert">
            <a:spAutoFit/>
          </a:bodyPr>
          <a:lstStyle/>
          <a:p>
            <a:pPr marL="355600" indent="-355600" algn="ctr">
              <a:tabLst>
                <a:tab pos="355600" algn="l"/>
              </a:tabLst>
            </a:pPr>
            <a:r>
              <a:rPr lang="da-DK" sz="1600" dirty="0">
                <a:solidFill>
                  <a:srgbClr val="002060"/>
                </a:solidFill>
                <a:latin typeface="Calibri" pitchFamily="34" charset="0"/>
              </a:rPr>
              <a:t>Basis</a:t>
            </a:r>
          </a:p>
        </p:txBody>
      </p:sp>
      <p:sp>
        <p:nvSpPr>
          <p:cNvPr id="82" name="Text Box 35">
            <a:extLst>
              <a:ext uri="{FF2B5EF4-FFF2-40B4-BE49-F238E27FC236}">
                <a16:creationId xmlns:a16="http://schemas.microsoft.com/office/drawing/2014/main" id="{E5A1636B-F716-C34A-8B9B-276DDBF46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864" y="3164980"/>
            <a:ext cx="430887" cy="1627187"/>
          </a:xfrm>
          <a:prstGeom prst="rect">
            <a:avLst/>
          </a:prstGeom>
          <a:noFill/>
          <a:ln w="9525" algn="ctr">
            <a:solidFill>
              <a:schemeClr val="accent2"/>
            </a:solidFill>
            <a:miter lim="800000"/>
            <a:headEnd/>
            <a:tailEnd/>
          </a:ln>
        </p:spPr>
        <p:txBody>
          <a:bodyPr rot="10800000" vert="eaVert">
            <a:spAutoFit/>
          </a:bodyPr>
          <a:lstStyle/>
          <a:p>
            <a:pPr marL="355600" indent="-355600" algn="ctr">
              <a:tabLst>
                <a:tab pos="355600" algn="l"/>
              </a:tabLst>
            </a:pPr>
            <a:r>
              <a:rPr lang="da-DK" sz="1600" dirty="0">
                <a:solidFill>
                  <a:srgbClr val="002060"/>
                </a:solidFill>
                <a:latin typeface="Calibri" pitchFamily="34" charset="0"/>
              </a:rPr>
              <a:t>Bachelor</a:t>
            </a:r>
          </a:p>
        </p:txBody>
      </p:sp>
      <p:sp>
        <p:nvSpPr>
          <p:cNvPr id="83" name="Text Box 36">
            <a:extLst>
              <a:ext uri="{FF2B5EF4-FFF2-40B4-BE49-F238E27FC236}">
                <a16:creationId xmlns:a16="http://schemas.microsoft.com/office/drawing/2014/main" id="{9E784230-E52E-9D40-83FA-6D1F7C44D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1626" y="1354109"/>
            <a:ext cx="430887" cy="1627187"/>
          </a:xfrm>
          <a:prstGeom prst="rect">
            <a:avLst/>
          </a:prstGeom>
          <a:noFill/>
          <a:ln w="9525" algn="ctr">
            <a:solidFill>
              <a:schemeClr val="accent2"/>
            </a:solidFill>
            <a:miter lim="800000"/>
            <a:headEnd/>
            <a:tailEnd/>
          </a:ln>
        </p:spPr>
        <p:txBody>
          <a:bodyPr rot="10800000" vert="eaVert">
            <a:spAutoFit/>
          </a:bodyPr>
          <a:lstStyle/>
          <a:p>
            <a:pPr marL="355600" indent="-355600" algn="ctr">
              <a:tabLst>
                <a:tab pos="355600" algn="l"/>
              </a:tabLst>
            </a:pPr>
            <a:r>
              <a:rPr lang="da-DK" sz="1600" dirty="0">
                <a:solidFill>
                  <a:srgbClr val="002060"/>
                </a:solidFill>
                <a:latin typeface="Calibri" pitchFamily="34" charset="0"/>
              </a:rPr>
              <a:t>Kandidat</a:t>
            </a:r>
          </a:p>
        </p:txBody>
      </p:sp>
      <p:sp>
        <p:nvSpPr>
          <p:cNvPr id="84" name="Text Box 7">
            <a:extLst>
              <a:ext uri="{FF2B5EF4-FFF2-40B4-BE49-F238E27FC236}">
                <a16:creationId xmlns:a16="http://schemas.microsoft.com/office/drawing/2014/main" id="{725B6CBC-2875-4A42-BA0E-ED28F242DA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2525" y="1787677"/>
            <a:ext cx="6690398" cy="31228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55600" indent="-355600" algn="ctr">
              <a:tabLst>
                <a:tab pos="355600" algn="l"/>
              </a:tabLst>
            </a:pPr>
            <a:r>
              <a:rPr lang="da-DK" sz="1400" dirty="0">
                <a:solidFill>
                  <a:srgbClr val="002060"/>
                </a:solidFill>
                <a:latin typeface="Calibri" pitchFamily="34" charset="0"/>
              </a:rPr>
              <a:t>Projektorienteret forløb i en ekstern organisation eller langt specialeprojekt</a:t>
            </a:r>
          </a:p>
        </p:txBody>
      </p:sp>
      <p:sp>
        <p:nvSpPr>
          <p:cNvPr id="85" name="Text Box 7">
            <a:extLst>
              <a:ext uri="{FF2B5EF4-FFF2-40B4-BE49-F238E27FC236}">
                <a16:creationId xmlns:a16="http://schemas.microsoft.com/office/drawing/2014/main" id="{FAC66FAA-9EF0-6D4E-8AA2-FF3B4DDBC0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2526" y="1362461"/>
            <a:ext cx="6690397" cy="31228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55600" indent="-355600" algn="ctr">
              <a:tabLst>
                <a:tab pos="355600" algn="l"/>
              </a:tabLst>
            </a:pPr>
            <a:r>
              <a:rPr lang="da-DK" sz="1400" dirty="0">
                <a:solidFill>
                  <a:srgbClr val="002060"/>
                </a:solidFill>
                <a:latin typeface="Calibri" pitchFamily="34" charset="0"/>
              </a:rPr>
              <a:t>Speciale</a:t>
            </a:r>
          </a:p>
        </p:txBody>
      </p:sp>
      <p:sp>
        <p:nvSpPr>
          <p:cNvPr id="86" name="Text Box 30">
            <a:extLst>
              <a:ext uri="{FF2B5EF4-FFF2-40B4-BE49-F238E27FC236}">
                <a16:creationId xmlns:a16="http://schemas.microsoft.com/office/drawing/2014/main" id="{8C1A7795-CF9B-BE46-A784-DBAF5ABCE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6850" y="2177519"/>
            <a:ext cx="6696074" cy="33855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55600" indent="-355600" algn="ctr">
              <a:tabLst>
                <a:tab pos="355600" algn="l"/>
              </a:tabLst>
            </a:pPr>
            <a:r>
              <a:rPr lang="da-DK" sz="16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Naturforvaltning el. Mikrobiologi og bioteknologi </a:t>
            </a:r>
          </a:p>
        </p:txBody>
      </p:sp>
      <p:sp>
        <p:nvSpPr>
          <p:cNvPr id="87" name="Text Box 30">
            <a:extLst>
              <a:ext uri="{FF2B5EF4-FFF2-40B4-BE49-F238E27FC236}">
                <a16:creationId xmlns:a16="http://schemas.microsoft.com/office/drawing/2014/main" id="{1DDF27A6-325A-9E4B-A7B0-094C37852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6851" y="2632144"/>
            <a:ext cx="6696073" cy="33855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55600" indent="-355600" algn="ctr">
              <a:tabLst>
                <a:tab pos="355600" algn="l"/>
              </a:tabLst>
            </a:pPr>
            <a:r>
              <a:rPr lang="da-DK" sz="1600" dirty="0">
                <a:solidFill>
                  <a:srgbClr val="002060"/>
                </a:solidFill>
                <a:latin typeface="Calibri" pitchFamily="34" charset="0"/>
              </a:rPr>
              <a:t>Molekylærbiologi</a:t>
            </a:r>
          </a:p>
        </p:txBody>
      </p:sp>
      <p:sp>
        <p:nvSpPr>
          <p:cNvPr id="88" name="Text Box 30">
            <a:extLst>
              <a:ext uri="{FF2B5EF4-FFF2-40B4-BE49-F238E27FC236}">
                <a16:creationId xmlns:a16="http://schemas.microsoft.com/office/drawing/2014/main" id="{ADED1DFA-9D94-0D4A-B0FC-0D856CC7C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6850" y="3163477"/>
            <a:ext cx="6696074" cy="33855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55600" indent="-355600" algn="ctr">
              <a:tabLst>
                <a:tab pos="355600" algn="l"/>
              </a:tabLst>
            </a:pPr>
            <a:r>
              <a:rPr lang="da-DK" sz="1600" dirty="0">
                <a:solidFill>
                  <a:srgbClr val="002060"/>
                </a:solidFill>
                <a:latin typeface="Calibri" pitchFamily="34" charset="0"/>
              </a:rPr>
              <a:t>Bachelorprojekt</a:t>
            </a:r>
          </a:p>
        </p:txBody>
      </p:sp>
      <p:sp>
        <p:nvSpPr>
          <p:cNvPr id="89" name="Titel 1">
            <a:extLst>
              <a:ext uri="{FF2B5EF4-FFF2-40B4-BE49-F238E27FC236}">
                <a16:creationId xmlns:a16="http://schemas.microsoft.com/office/drawing/2014/main" id="{E31D528C-FE34-E44A-B059-FF1D969CE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086" y="836587"/>
            <a:ext cx="10546475" cy="425395"/>
          </a:xfrm>
        </p:spPr>
        <p:txBody>
          <a:bodyPr>
            <a:normAutofit/>
          </a:bodyPr>
          <a:lstStyle/>
          <a:p>
            <a:pPr algn="ctr"/>
            <a:r>
              <a:rPr lang="da-DK" sz="2400" b="1" dirty="0"/>
              <a:t>Biologi</a:t>
            </a:r>
          </a:p>
        </p:txBody>
      </p:sp>
    </p:spTree>
    <p:extLst>
      <p:ext uri="{BB962C8B-B14F-4D97-AF65-F5344CB8AC3E}">
        <p14:creationId xmlns:p14="http://schemas.microsoft.com/office/powerpoint/2010/main" val="9807397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87374" y="359273"/>
            <a:ext cx="9631447" cy="1621619"/>
          </a:xfrm>
        </p:spPr>
        <p:txBody>
          <a:bodyPr/>
          <a:lstStyle/>
          <a:p>
            <a:pPr marL="12700">
              <a:tabLst>
                <a:tab pos="1641475" algn="l"/>
                <a:tab pos="2152650" algn="l"/>
                <a:tab pos="3412490" algn="l"/>
              </a:tabLst>
            </a:pPr>
            <a:r>
              <a:rPr lang="da-DK" kern="0" cap="all" dirty="0">
                <a:solidFill>
                  <a:schemeClr val="tx2">
                    <a:lumMod val="50000"/>
                  </a:schemeClr>
                </a:solidFill>
                <a:cs typeface="Arial"/>
              </a:rPr>
              <a:t>Biologi – projektforslag  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98F77F0A-083B-214B-862A-1BB07CB5E36A}"/>
              </a:ext>
            </a:extLst>
          </p:cNvPr>
          <p:cNvSpPr txBox="1">
            <a:spLocks/>
          </p:cNvSpPr>
          <p:nvPr/>
        </p:nvSpPr>
        <p:spPr>
          <a:xfrm>
            <a:off x="587374" y="1894136"/>
            <a:ext cx="6596962" cy="306972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85750" indent="-285750" algn="l" defTabSz="914318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Blip>
                <a:blip r:embed="rId3"/>
              </a:buBlip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000" dirty="0"/>
              <a:t>5. semester: Eksperimentel fysiologi </a:t>
            </a:r>
          </a:p>
          <a:p>
            <a:endParaRPr lang="da-DK" sz="2000" dirty="0"/>
          </a:p>
          <a:p>
            <a:r>
              <a:rPr lang="da-DK" sz="2000" dirty="0"/>
              <a:t>Teste adfærdsændringer hos kænguruer i forhold til antal besøgende i Aalborg Zoo (ferieuge vs normal uge)</a:t>
            </a:r>
          </a:p>
          <a:p>
            <a:r>
              <a:rPr lang="da-DK" sz="2000" dirty="0">
                <a:sym typeface="Wingdings" panose="05000000000000000000" pitchFamily="2" charset="2"/>
              </a:rPr>
              <a:t>Testet ved brug af </a:t>
            </a:r>
            <a:r>
              <a:rPr lang="da-DK" sz="2000" dirty="0" err="1">
                <a:sym typeface="Wingdings" panose="05000000000000000000" pitchFamily="2" charset="2"/>
              </a:rPr>
              <a:t>etogram</a:t>
            </a:r>
            <a:r>
              <a:rPr lang="da-DK" sz="2000" dirty="0">
                <a:sym typeface="Wingdings" panose="05000000000000000000" pitchFamily="2" charset="2"/>
              </a:rPr>
              <a:t>, hvor hver adfærd noteres. </a:t>
            </a:r>
          </a:p>
          <a:p>
            <a:r>
              <a:rPr lang="da-DK" sz="2000" dirty="0">
                <a:sym typeface="Wingdings" panose="05000000000000000000" pitchFamily="2" charset="2"/>
              </a:rPr>
              <a:t>Vi så forskel på aktiviteten mellem de to uger</a:t>
            </a:r>
          </a:p>
          <a:p>
            <a:endParaRPr lang="da-DK" sz="2400" dirty="0"/>
          </a:p>
          <a:p>
            <a:endParaRPr lang="da-DK" sz="1800" dirty="0"/>
          </a:p>
          <a:p>
            <a:endParaRPr lang="da-DK" sz="2000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685396FE-1A5D-9E44-A3FE-198FD9C0E8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336" y="1223526"/>
            <a:ext cx="4816666" cy="496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8389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87374" y="359273"/>
            <a:ext cx="9262479" cy="1621619"/>
          </a:xfrm>
        </p:spPr>
        <p:txBody>
          <a:bodyPr/>
          <a:lstStyle/>
          <a:p>
            <a:pPr marL="12700">
              <a:tabLst>
                <a:tab pos="1641475" algn="l"/>
                <a:tab pos="2152650" algn="l"/>
                <a:tab pos="3412490" algn="l"/>
              </a:tabLst>
            </a:pPr>
            <a:r>
              <a:rPr lang="da-DK" kern="0" cap="all" dirty="0">
                <a:solidFill>
                  <a:schemeClr val="tx2">
                    <a:lumMod val="50000"/>
                  </a:schemeClr>
                </a:solidFill>
                <a:cs typeface="Arial"/>
              </a:rPr>
              <a:t>Biologi - jobmuligheder 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A1AB229-5521-4927-AC13-A9D0D09E71BE}"/>
              </a:ext>
            </a:extLst>
          </p:cNvPr>
          <p:cNvSpPr/>
          <p:nvPr/>
        </p:nvSpPr>
        <p:spPr>
          <a:xfrm>
            <a:off x="1028867" y="1158086"/>
            <a:ext cx="6945552" cy="1079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</a:pPr>
            <a:r>
              <a:rPr lang="da-DK" dirty="0"/>
              <a:t>	</a:t>
            </a:r>
          </a:p>
          <a:p>
            <a:pPr marL="285750" indent="-285750">
              <a:lnSpc>
                <a:spcPct val="250000"/>
              </a:lnSpc>
              <a:buFont typeface="Arial" charset="0"/>
              <a:buChar char="•"/>
            </a:pPr>
            <a:endParaRPr lang="da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24CC3AD5-3FE4-4643-A66A-B1372E10B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333" y="820387"/>
            <a:ext cx="1447800" cy="1057275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B476C790-2186-4316-9635-8A4E64F9E6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4491" y="4365360"/>
            <a:ext cx="2352675" cy="1714500"/>
          </a:xfrm>
          <a:prstGeom prst="rect">
            <a:avLst/>
          </a:prstGeom>
        </p:spPr>
      </p:pic>
      <p:sp>
        <p:nvSpPr>
          <p:cNvPr id="11" name="Pladsholder til tekst 5">
            <a:extLst>
              <a:ext uri="{FF2B5EF4-FFF2-40B4-BE49-F238E27FC236}">
                <a16:creationId xmlns:a16="http://schemas.microsoft.com/office/drawing/2014/main" id="{3BBBA113-15A1-434A-AEA2-2974E9B715BE}"/>
              </a:ext>
            </a:extLst>
          </p:cNvPr>
          <p:cNvSpPr txBox="1">
            <a:spLocks/>
          </p:cNvSpPr>
          <p:nvPr/>
        </p:nvSpPr>
        <p:spPr>
          <a:xfrm>
            <a:off x="587374" y="2117195"/>
            <a:ext cx="5920757" cy="3069727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85750" indent="-285750" algn="l" defTabSz="914318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Blip>
                <a:blip r:embed="rId5"/>
              </a:buBlip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000" dirty="0"/>
              <a:t>Miljøvurdering og naturforvaltning</a:t>
            </a:r>
          </a:p>
          <a:p>
            <a:endParaRPr lang="da-DK" sz="2000" dirty="0"/>
          </a:p>
          <a:p>
            <a:r>
              <a:rPr lang="da-DK" sz="2000" dirty="0"/>
              <a:t>Fødevareindustrien </a:t>
            </a:r>
          </a:p>
          <a:p>
            <a:pPr marL="0" indent="0">
              <a:buNone/>
            </a:pPr>
            <a:endParaRPr lang="da-DK" sz="2000" dirty="0"/>
          </a:p>
          <a:p>
            <a:r>
              <a:rPr lang="da-DK" sz="2000" dirty="0">
                <a:sym typeface="Wingdings" panose="05000000000000000000" pitchFamily="2" charset="2"/>
              </a:rPr>
              <a:t>Konsulentbranchen </a:t>
            </a:r>
            <a:br>
              <a:rPr lang="da-DK" sz="2000" dirty="0">
                <a:sym typeface="Wingdings" panose="05000000000000000000" pitchFamily="2" charset="2"/>
              </a:rPr>
            </a:br>
            <a:endParaRPr lang="da-DK" sz="2000" dirty="0">
              <a:sym typeface="Wingdings" panose="05000000000000000000" pitchFamily="2" charset="2"/>
            </a:endParaRPr>
          </a:p>
          <a:p>
            <a:r>
              <a:rPr lang="da-DK" sz="2000" dirty="0">
                <a:sym typeface="Wingdings" panose="05000000000000000000" pitchFamily="2" charset="2"/>
              </a:rPr>
              <a:t>Forskning (</a:t>
            </a:r>
            <a:r>
              <a:rPr lang="da-DK" sz="2000" dirty="0" err="1">
                <a:sym typeface="Wingdings" panose="05000000000000000000" pitchFamily="2" charset="2"/>
              </a:rPr>
              <a:t>PhD</a:t>
            </a:r>
            <a:r>
              <a:rPr lang="da-DK" sz="2000" dirty="0">
                <a:sym typeface="Wingdings" panose="05000000000000000000" pitchFamily="2" charset="2"/>
              </a:rPr>
              <a:t>)</a:t>
            </a:r>
            <a:br>
              <a:rPr lang="da-DK" sz="2000" dirty="0">
                <a:sym typeface="Wingdings" panose="05000000000000000000" pitchFamily="2" charset="2"/>
              </a:rPr>
            </a:br>
            <a:endParaRPr lang="da-DK" sz="2000" dirty="0">
              <a:sym typeface="Wingdings" panose="05000000000000000000" pitchFamily="2" charset="2"/>
            </a:endParaRPr>
          </a:p>
          <a:p>
            <a:r>
              <a:rPr lang="da-DK" sz="2000" dirty="0">
                <a:sym typeface="Wingdings" panose="05000000000000000000" pitchFamily="2" charset="2"/>
              </a:rPr>
              <a:t>Gymnasielærer (Biologi)</a:t>
            </a:r>
            <a:br>
              <a:rPr lang="da-DK" sz="2000" dirty="0">
                <a:sym typeface="Wingdings" panose="05000000000000000000" pitchFamily="2" charset="2"/>
              </a:rPr>
            </a:br>
            <a:endParaRPr lang="da-DK" sz="2000" dirty="0">
              <a:sym typeface="Wingdings" panose="05000000000000000000" pitchFamily="2" charset="2"/>
            </a:endParaRPr>
          </a:p>
          <a:p>
            <a:r>
              <a:rPr lang="da-DK" sz="2000" dirty="0">
                <a:sym typeface="Wingdings" panose="05000000000000000000" pitchFamily="2" charset="2"/>
              </a:rPr>
              <a:t>Jobmuligheder i udlandet</a:t>
            </a:r>
          </a:p>
          <a:p>
            <a:endParaRPr lang="da-DK" sz="2400" dirty="0">
              <a:sym typeface="Wingdings" panose="05000000000000000000" pitchFamily="2" charset="2"/>
            </a:endParaRPr>
          </a:p>
          <a:p>
            <a:endParaRPr lang="da-DK" sz="2400" dirty="0"/>
          </a:p>
          <a:p>
            <a:endParaRPr lang="da-DK" sz="1800" dirty="0"/>
          </a:p>
          <a:p>
            <a:endParaRPr lang="da-DK" sz="2000" dirty="0"/>
          </a:p>
        </p:txBody>
      </p:sp>
      <p:pic>
        <p:nvPicPr>
          <p:cNvPr id="3074" name="Picture 2" descr="Miljøstyrelsen - Miljø- og Fødevareministeriet">
            <a:extLst>
              <a:ext uri="{FF2B5EF4-FFF2-40B4-BE49-F238E27FC236}">
                <a16:creationId xmlns:a16="http://schemas.microsoft.com/office/drawing/2014/main" id="{8ACBAD96-4860-8643-9CBB-3D164C644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376" y="1422758"/>
            <a:ext cx="4352680" cy="129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iras">
            <a:extLst>
              <a:ext uri="{FF2B5EF4-FFF2-40B4-BE49-F238E27FC236}">
                <a16:creationId xmlns:a16="http://schemas.microsoft.com/office/drawing/2014/main" id="{C9E083E7-59C4-B144-86BA-5E390D78E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5887" y="2809433"/>
            <a:ext cx="3365468" cy="114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OWI - Wikipedia, den frie encyklopædi">
            <a:extLst>
              <a:ext uri="{FF2B5EF4-FFF2-40B4-BE49-F238E27FC236}">
                <a16:creationId xmlns:a16="http://schemas.microsoft.com/office/drawing/2014/main" id="{34E31663-9F39-F54C-8F9E-006C7AC2A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807" y="3050444"/>
            <a:ext cx="3365468" cy="189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7207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2D80A4C3-494C-E04A-9365-86740A5A8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000" y="266700"/>
            <a:ext cx="105283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8476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8095C0C5-D7EB-5D49-A794-8F18E2C16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029" y="0"/>
            <a:ext cx="102443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6825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71556F1F-B971-0B42-A331-3F2E8356C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247" y="0"/>
            <a:ext cx="97222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6499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EF776F9F-3B6A-0B4D-827F-833261C1E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966" y="314661"/>
            <a:ext cx="105791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4392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8672" y="627599"/>
            <a:ext cx="6231700" cy="36893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>
              <a:tabLst>
                <a:tab pos="1641475" algn="l"/>
                <a:tab pos="2152650" algn="l"/>
                <a:tab pos="3412490" algn="l"/>
              </a:tabLst>
            </a:pPr>
            <a:r>
              <a:rPr lang="da-DK" sz="3600" b="1" kern="0" cap="all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ALT DET SJOVE</a:t>
            </a:r>
            <a:endParaRPr sz="3600" kern="0" cap="all" dirty="0">
              <a:solidFill>
                <a:schemeClr val="tx2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50300" y="1454696"/>
            <a:ext cx="5283200" cy="219344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700"/>
            <a:endParaRPr lang="da-DK" sz="1600" dirty="0">
              <a:solidFill>
                <a:srgbClr val="667481"/>
              </a:solidFill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267200" y="6137889"/>
            <a:ext cx="3682706" cy="2940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ctr">
              <a:lnSpc>
                <a:spcPct val="100000"/>
              </a:lnSpc>
            </a:pPr>
            <a:endParaRPr sz="850" kern="0" cap="all" spc="200" dirty="0">
              <a:solidFill>
                <a:schemeClr val="tx1">
                  <a:lumMod val="50000"/>
                  <a:lumOff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2050" name="Picture 2" descr="Billedresultat for studentersamfundet aa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332" y="785427"/>
            <a:ext cx="3672408" cy="189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BEST Aalborgs billede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0" t="4329" r="13843" b="40276"/>
          <a:stretch/>
        </p:blipFill>
        <p:spPr bwMode="auto">
          <a:xfrm>
            <a:off x="8557479" y="3816675"/>
            <a:ext cx="3450904" cy="195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Jeanette Lykkemarks billede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902" y="2774455"/>
            <a:ext cx="2640838" cy="1980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8B5A8904-0B0C-684E-9423-2C11A5E261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479" y="208347"/>
            <a:ext cx="3450904" cy="3517121"/>
          </a:xfrm>
          <a:prstGeom prst="rect">
            <a:avLst/>
          </a:prstGeom>
        </p:spPr>
      </p:pic>
      <p:sp>
        <p:nvSpPr>
          <p:cNvPr id="10" name="object 4"/>
          <p:cNvSpPr/>
          <p:nvPr/>
        </p:nvSpPr>
        <p:spPr>
          <a:xfrm>
            <a:off x="10586733" y="2854248"/>
            <a:ext cx="1483334" cy="1479981"/>
          </a:xfrm>
          <a:custGeom>
            <a:avLst/>
            <a:gdLst/>
            <a:ahLst/>
            <a:cxnLst/>
            <a:rect l="l" t="t" r="r" b="b"/>
            <a:pathLst>
              <a:path w="1483334" h="1479981">
                <a:moveTo>
                  <a:pt x="741667" y="0"/>
                </a:moveTo>
                <a:lnTo>
                  <a:pt x="680838" y="2453"/>
                </a:lnTo>
                <a:lnTo>
                  <a:pt x="621364" y="9685"/>
                </a:lnTo>
                <a:lnTo>
                  <a:pt x="563435" y="21506"/>
                </a:lnTo>
                <a:lnTo>
                  <a:pt x="507242" y="37725"/>
                </a:lnTo>
                <a:lnTo>
                  <a:pt x="452976" y="58152"/>
                </a:lnTo>
                <a:lnTo>
                  <a:pt x="400827" y="82596"/>
                </a:lnTo>
                <a:lnTo>
                  <a:pt x="350987" y="110867"/>
                </a:lnTo>
                <a:lnTo>
                  <a:pt x="303647" y="142775"/>
                </a:lnTo>
                <a:lnTo>
                  <a:pt x="258997" y="178128"/>
                </a:lnTo>
                <a:lnTo>
                  <a:pt x="217228" y="216738"/>
                </a:lnTo>
                <a:lnTo>
                  <a:pt x="178532" y="258412"/>
                </a:lnTo>
                <a:lnTo>
                  <a:pt x="143098" y="302961"/>
                </a:lnTo>
                <a:lnTo>
                  <a:pt x="111118" y="350195"/>
                </a:lnTo>
                <a:lnTo>
                  <a:pt x="82783" y="399922"/>
                </a:lnTo>
                <a:lnTo>
                  <a:pt x="58283" y="451952"/>
                </a:lnTo>
                <a:lnTo>
                  <a:pt x="37810" y="506096"/>
                </a:lnTo>
                <a:lnTo>
                  <a:pt x="21554" y="562162"/>
                </a:lnTo>
                <a:lnTo>
                  <a:pt x="9707" y="619960"/>
                </a:lnTo>
                <a:lnTo>
                  <a:pt x="2458" y="679300"/>
                </a:lnTo>
                <a:lnTo>
                  <a:pt x="0" y="739990"/>
                </a:lnTo>
                <a:lnTo>
                  <a:pt x="2458" y="800681"/>
                </a:lnTo>
                <a:lnTo>
                  <a:pt x="9707" y="860021"/>
                </a:lnTo>
                <a:lnTo>
                  <a:pt x="21554" y="917819"/>
                </a:lnTo>
                <a:lnTo>
                  <a:pt x="37810" y="973885"/>
                </a:lnTo>
                <a:lnTo>
                  <a:pt x="58283" y="1028028"/>
                </a:lnTo>
                <a:lnTo>
                  <a:pt x="82783" y="1080059"/>
                </a:lnTo>
                <a:lnTo>
                  <a:pt x="111118" y="1129786"/>
                </a:lnTo>
                <a:lnTo>
                  <a:pt x="143098" y="1177020"/>
                </a:lnTo>
                <a:lnTo>
                  <a:pt x="178532" y="1221569"/>
                </a:lnTo>
                <a:lnTo>
                  <a:pt x="217228" y="1263243"/>
                </a:lnTo>
                <a:lnTo>
                  <a:pt x="258997" y="1301852"/>
                </a:lnTo>
                <a:lnTo>
                  <a:pt x="303647" y="1337206"/>
                </a:lnTo>
                <a:lnTo>
                  <a:pt x="350987" y="1369114"/>
                </a:lnTo>
                <a:lnTo>
                  <a:pt x="400827" y="1397385"/>
                </a:lnTo>
                <a:lnTo>
                  <a:pt x="452976" y="1421829"/>
                </a:lnTo>
                <a:lnTo>
                  <a:pt x="507242" y="1442256"/>
                </a:lnTo>
                <a:lnTo>
                  <a:pt x="563435" y="1458475"/>
                </a:lnTo>
                <a:lnTo>
                  <a:pt x="621364" y="1470296"/>
                </a:lnTo>
                <a:lnTo>
                  <a:pt x="680838" y="1477528"/>
                </a:lnTo>
                <a:lnTo>
                  <a:pt x="741667" y="1479981"/>
                </a:lnTo>
                <a:lnTo>
                  <a:pt x="802495" y="1477528"/>
                </a:lnTo>
                <a:lnTo>
                  <a:pt x="861969" y="1470296"/>
                </a:lnTo>
                <a:lnTo>
                  <a:pt x="919899" y="1458475"/>
                </a:lnTo>
                <a:lnTo>
                  <a:pt x="976092" y="1442256"/>
                </a:lnTo>
                <a:lnTo>
                  <a:pt x="1030358" y="1421829"/>
                </a:lnTo>
                <a:lnTo>
                  <a:pt x="1082506" y="1397385"/>
                </a:lnTo>
                <a:lnTo>
                  <a:pt x="1132346" y="1369114"/>
                </a:lnTo>
                <a:lnTo>
                  <a:pt x="1179687" y="1337206"/>
                </a:lnTo>
                <a:lnTo>
                  <a:pt x="1224337" y="1301852"/>
                </a:lnTo>
                <a:lnTo>
                  <a:pt x="1266105" y="1263243"/>
                </a:lnTo>
                <a:lnTo>
                  <a:pt x="1304802" y="1221569"/>
                </a:lnTo>
                <a:lnTo>
                  <a:pt x="1340236" y="1177020"/>
                </a:lnTo>
                <a:lnTo>
                  <a:pt x="1372216" y="1129786"/>
                </a:lnTo>
                <a:lnTo>
                  <a:pt x="1400551" y="1080059"/>
                </a:lnTo>
                <a:lnTo>
                  <a:pt x="1425050" y="1028028"/>
                </a:lnTo>
                <a:lnTo>
                  <a:pt x="1445524" y="973885"/>
                </a:lnTo>
                <a:lnTo>
                  <a:pt x="1461779" y="917819"/>
                </a:lnTo>
                <a:lnTo>
                  <a:pt x="1473627" y="860021"/>
                </a:lnTo>
                <a:lnTo>
                  <a:pt x="1480876" y="800681"/>
                </a:lnTo>
                <a:lnTo>
                  <a:pt x="1483334" y="739990"/>
                </a:lnTo>
                <a:lnTo>
                  <a:pt x="1480876" y="679300"/>
                </a:lnTo>
                <a:lnTo>
                  <a:pt x="1473627" y="619960"/>
                </a:lnTo>
                <a:lnTo>
                  <a:pt x="1461779" y="562162"/>
                </a:lnTo>
                <a:lnTo>
                  <a:pt x="1445524" y="506096"/>
                </a:lnTo>
                <a:lnTo>
                  <a:pt x="1425050" y="451952"/>
                </a:lnTo>
                <a:lnTo>
                  <a:pt x="1400551" y="399922"/>
                </a:lnTo>
                <a:lnTo>
                  <a:pt x="1372216" y="350195"/>
                </a:lnTo>
                <a:lnTo>
                  <a:pt x="1340236" y="302961"/>
                </a:lnTo>
                <a:lnTo>
                  <a:pt x="1304802" y="258412"/>
                </a:lnTo>
                <a:lnTo>
                  <a:pt x="1266105" y="216738"/>
                </a:lnTo>
                <a:lnTo>
                  <a:pt x="1224337" y="178128"/>
                </a:lnTo>
                <a:lnTo>
                  <a:pt x="1179687" y="142775"/>
                </a:lnTo>
                <a:lnTo>
                  <a:pt x="1132346" y="110867"/>
                </a:lnTo>
                <a:lnTo>
                  <a:pt x="1082506" y="82596"/>
                </a:lnTo>
                <a:lnTo>
                  <a:pt x="1030358" y="58152"/>
                </a:lnTo>
                <a:lnTo>
                  <a:pt x="976092" y="37725"/>
                </a:lnTo>
                <a:lnTo>
                  <a:pt x="919899" y="21506"/>
                </a:lnTo>
                <a:lnTo>
                  <a:pt x="861969" y="9685"/>
                </a:lnTo>
                <a:lnTo>
                  <a:pt x="802495" y="2453"/>
                </a:lnTo>
                <a:lnTo>
                  <a:pt x="741667" y="0"/>
                </a:lnTo>
                <a:close/>
              </a:path>
            </a:pathLst>
          </a:custGeom>
          <a:solidFill>
            <a:srgbClr val="002060"/>
          </a:solidFill>
        </p:spPr>
        <p:txBody>
          <a:bodyPr wrap="square" lIns="72000" tIns="72000" rIns="72000" bIns="72000" rtlCol="0" anchor="ctr" anchorCtr="0">
            <a:noAutofit/>
          </a:bodyPr>
          <a:lstStyle/>
          <a:p>
            <a:pPr algn="ctr"/>
            <a:r>
              <a:rPr lang="da-DK" sz="900" b="1" kern="0" cap="all" spc="200" dirty="0">
                <a:solidFill>
                  <a:srgbClr val="FFFFFF"/>
                </a:solidFill>
                <a:cs typeface="Arial"/>
              </a:rPr>
              <a:t>Vidste du at Kemishow er et lønnet job!</a:t>
            </a:r>
            <a:endParaRPr lang="da-DK" sz="900" b="1" kern="0" cap="all" spc="200" dirty="0">
              <a:cs typeface="Arial"/>
            </a:endParaRPr>
          </a:p>
        </p:txBody>
      </p:sp>
      <p:sp>
        <p:nvSpPr>
          <p:cNvPr id="13" name="Pladsholder til tekst 5">
            <a:extLst>
              <a:ext uri="{FF2B5EF4-FFF2-40B4-BE49-F238E27FC236}">
                <a16:creationId xmlns:a16="http://schemas.microsoft.com/office/drawing/2014/main" id="{0BBE10BC-4E9F-2D4D-A137-B2AB0B5466A8}"/>
              </a:ext>
            </a:extLst>
          </p:cNvPr>
          <p:cNvSpPr txBox="1">
            <a:spLocks/>
          </p:cNvSpPr>
          <p:nvPr/>
        </p:nvSpPr>
        <p:spPr>
          <a:xfrm>
            <a:off x="620025" y="1788553"/>
            <a:ext cx="5920757" cy="464334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85750" indent="-285750" algn="l" defTabSz="914318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Blip>
                <a:blip r:embed="rId7"/>
              </a:buBlip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000" dirty="0"/>
              <a:t>Studentersamfundet</a:t>
            </a:r>
          </a:p>
          <a:p>
            <a:r>
              <a:rPr lang="da-DK" sz="2000" dirty="0"/>
              <a:t>AASI</a:t>
            </a:r>
          </a:p>
          <a:p>
            <a:endParaRPr lang="da-DK" sz="2000" dirty="0"/>
          </a:p>
          <a:p>
            <a:r>
              <a:rPr lang="da-DK" sz="2000" dirty="0"/>
              <a:t>Ingeniørforeningen IDA</a:t>
            </a:r>
          </a:p>
          <a:p>
            <a:r>
              <a:rPr lang="da-DK" sz="2000" dirty="0"/>
              <a:t>UNF</a:t>
            </a:r>
          </a:p>
          <a:p>
            <a:r>
              <a:rPr lang="da-DK" sz="2000" dirty="0"/>
              <a:t>BEST</a:t>
            </a:r>
          </a:p>
          <a:p>
            <a:pPr marL="0" indent="0">
              <a:buNone/>
            </a:pPr>
            <a:endParaRPr lang="da-DK" sz="2000" dirty="0"/>
          </a:p>
          <a:p>
            <a:r>
              <a:rPr lang="da-DK" sz="2000" dirty="0"/>
              <a:t>Kemishow</a:t>
            </a:r>
          </a:p>
          <a:p>
            <a:r>
              <a:rPr lang="da-DK" sz="2000" b="1" dirty="0"/>
              <a:t>Din studiegruppe</a:t>
            </a:r>
          </a:p>
          <a:p>
            <a:r>
              <a:rPr lang="da-DK" sz="2000" dirty="0"/>
              <a:t>Fredagsbar </a:t>
            </a:r>
          </a:p>
          <a:p>
            <a:r>
              <a:rPr lang="da-DK" sz="2000" dirty="0"/>
              <a:t>Kemikergrill (Kemi)</a:t>
            </a:r>
          </a:p>
          <a:p>
            <a:r>
              <a:rPr lang="da-DK" sz="2000" dirty="0"/>
              <a:t>Fri adgang i zoo (biologi)</a:t>
            </a:r>
          </a:p>
          <a:p>
            <a:endParaRPr lang="da-DK" sz="2400" dirty="0">
              <a:sym typeface="Wingdings" panose="05000000000000000000" pitchFamily="2" charset="2"/>
            </a:endParaRPr>
          </a:p>
          <a:p>
            <a:endParaRPr lang="da-DK" sz="2400" dirty="0"/>
          </a:p>
          <a:p>
            <a:endParaRPr lang="da-DK" sz="1800" dirty="0"/>
          </a:p>
          <a:p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33837317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935212" y="706805"/>
            <a:ext cx="7960278" cy="924095"/>
          </a:xfrm>
        </p:spPr>
        <p:txBody>
          <a:bodyPr/>
          <a:lstStyle/>
          <a:p>
            <a:pPr marL="12700" algn="ctr">
              <a:tabLst>
                <a:tab pos="1641475" algn="l"/>
                <a:tab pos="2152650" algn="l"/>
                <a:tab pos="3412490" algn="l"/>
              </a:tabLst>
            </a:pPr>
            <a:r>
              <a:rPr lang="da-DK" sz="5400" kern="0" cap="all" dirty="0">
                <a:solidFill>
                  <a:schemeClr val="tx2">
                    <a:lumMod val="50000"/>
                  </a:schemeClr>
                </a:solidFill>
                <a:cs typeface="Arial"/>
              </a:rPr>
              <a:t>Spørgsmål?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5DA6ABBD-EFC8-F544-A154-C8DFEA012649}"/>
              </a:ext>
            </a:extLst>
          </p:cNvPr>
          <p:cNvSpPr txBox="1"/>
          <p:nvPr/>
        </p:nvSpPr>
        <p:spPr>
          <a:xfrm>
            <a:off x="6047874" y="64489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a-DK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44AC3BE-18C1-5244-BDB0-1E79B54D3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705" y="2267675"/>
            <a:ext cx="8131293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7991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87374" y="359273"/>
            <a:ext cx="6727826" cy="1621619"/>
          </a:xfrm>
        </p:spPr>
        <p:txBody>
          <a:bodyPr/>
          <a:lstStyle/>
          <a:p>
            <a:pPr marL="12700">
              <a:tabLst>
                <a:tab pos="1641475" algn="l"/>
                <a:tab pos="2152650" algn="l"/>
                <a:tab pos="3412490" algn="l"/>
              </a:tabLst>
            </a:pPr>
            <a:r>
              <a:rPr lang="da-DK" kern="0" cap="all" dirty="0">
                <a:solidFill>
                  <a:schemeClr val="tx2">
                    <a:lumMod val="50000"/>
                  </a:schemeClr>
                </a:solidFill>
                <a:cs typeface="Arial"/>
              </a:rPr>
              <a:t>Forskel på gymnasiet og universitetet </a:t>
            </a:r>
          </a:p>
        </p:txBody>
      </p:sp>
      <p:sp>
        <p:nvSpPr>
          <p:cNvPr id="8" name="Pladsholder til tekst 5"/>
          <p:cNvSpPr>
            <a:spLocks noGrp="1"/>
          </p:cNvSpPr>
          <p:nvPr>
            <p:ph type="body" sz="quarter" idx="12"/>
          </p:nvPr>
        </p:nvSpPr>
        <p:spPr>
          <a:xfrm>
            <a:off x="381634" y="1505314"/>
            <a:ext cx="6455110" cy="5004843"/>
          </a:xfrm>
        </p:spPr>
        <p:txBody>
          <a:bodyPr>
            <a:noAutofit/>
          </a:bodyPr>
          <a:lstStyle/>
          <a:p>
            <a:endParaRPr lang="da-DK" dirty="0"/>
          </a:p>
          <a:p>
            <a:r>
              <a:rPr lang="da-DK" dirty="0"/>
              <a:t>MERE FRIHED, MEN STØRRE KRAV TIL SELVDISCIPLIN</a:t>
            </a:r>
          </a:p>
          <a:p>
            <a:pPr>
              <a:buFont typeface="Arial" charset="0"/>
              <a:buChar char="•"/>
            </a:pPr>
            <a:endParaRPr lang="da-DK" dirty="0"/>
          </a:p>
          <a:p>
            <a:r>
              <a:rPr lang="da-DK" dirty="0"/>
              <a:t>Frihed:</a:t>
            </a:r>
          </a:p>
          <a:p>
            <a:pPr marL="0" indent="0">
              <a:buNone/>
            </a:pPr>
            <a:r>
              <a:rPr lang="da-DK" dirty="0"/>
              <a:t>	Ingen afleveringer eller ‘lektier‘ </a:t>
            </a:r>
          </a:p>
          <a:p>
            <a:pPr marL="0" indent="0">
              <a:buNone/>
            </a:pPr>
            <a:r>
              <a:rPr lang="da-DK" dirty="0"/>
              <a:t>	Ingen kontrol af hjemmearbejde</a:t>
            </a:r>
          </a:p>
          <a:p>
            <a:pPr marL="0" indent="0">
              <a:buNone/>
            </a:pPr>
            <a:r>
              <a:rPr lang="da-DK" dirty="0"/>
              <a:t>	Ingen mødepligt*</a:t>
            </a:r>
          </a:p>
          <a:p>
            <a:pPr>
              <a:buFont typeface="Arial" charset="0"/>
              <a:buChar char="•"/>
            </a:pPr>
            <a:endParaRPr lang="da-DK" dirty="0"/>
          </a:p>
          <a:p>
            <a:r>
              <a:rPr lang="da-DK" dirty="0"/>
              <a:t>Disciplin:</a:t>
            </a:r>
          </a:p>
          <a:p>
            <a:pPr marL="0" indent="0">
              <a:buNone/>
            </a:pPr>
            <a:r>
              <a:rPr lang="da-DK" dirty="0"/>
              <a:t>	Arbejde selvstændigt</a:t>
            </a:r>
          </a:p>
          <a:p>
            <a:pPr marL="0" indent="0">
              <a:buNone/>
            </a:pPr>
            <a:r>
              <a:rPr lang="da-DK" dirty="0"/>
              <a:t>	Pensum </a:t>
            </a:r>
          </a:p>
          <a:p>
            <a:pPr marL="0" indent="0">
              <a:buNone/>
            </a:pPr>
            <a:r>
              <a:rPr lang="da-DK" dirty="0"/>
              <a:t>	Mere ansvar overfor sig selv og sin gruppe</a:t>
            </a:r>
          </a:p>
          <a:p>
            <a:pPr marL="0" indent="0">
              <a:buNone/>
            </a:pPr>
            <a:r>
              <a:rPr lang="da-DK" dirty="0"/>
              <a:t>	Planlægning</a:t>
            </a:r>
          </a:p>
          <a:p>
            <a:pPr marL="0" indent="0">
              <a:buNone/>
            </a:pPr>
            <a:endParaRPr lang="da-DK" dirty="0"/>
          </a:p>
          <a:p>
            <a:r>
              <a:rPr lang="da-DK" dirty="0"/>
              <a:t>En stor del af bøgerne og litteraturen er engelsksprogede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3C672512-F539-9F4C-9D29-CFB6C81F12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429000"/>
            <a:ext cx="4572000" cy="3429000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5DD4C50C-3BBA-AB43-BA33-1E1B2167AF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545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87374" y="359273"/>
            <a:ext cx="7626184" cy="1621619"/>
          </a:xfrm>
        </p:spPr>
        <p:txBody>
          <a:bodyPr/>
          <a:lstStyle/>
          <a:p>
            <a:pPr marL="12700">
              <a:tabLst>
                <a:tab pos="1641475" algn="l"/>
                <a:tab pos="2152650" algn="l"/>
                <a:tab pos="3412490" algn="l"/>
              </a:tabLst>
            </a:pPr>
            <a:r>
              <a:rPr lang="da-DK" kern="0" cap="all" dirty="0">
                <a:solidFill>
                  <a:schemeClr val="tx2">
                    <a:lumMod val="50000"/>
                  </a:schemeClr>
                </a:solidFill>
                <a:cs typeface="Arial"/>
              </a:rPr>
              <a:t>Første studieår  </a:t>
            </a:r>
          </a:p>
        </p:txBody>
      </p:sp>
      <p:sp>
        <p:nvSpPr>
          <p:cNvPr id="8" name="Pladsholder til tekst 5"/>
          <p:cNvSpPr>
            <a:spLocks noGrp="1"/>
          </p:cNvSpPr>
          <p:nvPr>
            <p:ph type="body" sz="quarter" idx="12"/>
          </p:nvPr>
        </p:nvSpPr>
        <p:spPr>
          <a:xfrm>
            <a:off x="587373" y="1299704"/>
            <a:ext cx="6615531" cy="46037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a-DK" dirty="0"/>
              <a:t>Fælles forløb for Biologi og Kemi</a:t>
            </a:r>
          </a:p>
          <a:p>
            <a:pPr>
              <a:buFont typeface="Arial" charset="0"/>
              <a:buChar char="•"/>
            </a:pPr>
            <a:endParaRPr lang="da-DK" dirty="0"/>
          </a:p>
          <a:p>
            <a:r>
              <a:rPr lang="da-DK" dirty="0"/>
              <a:t>1. semester</a:t>
            </a:r>
          </a:p>
          <a:p>
            <a:pPr marL="0" indent="0">
              <a:buNone/>
            </a:pPr>
            <a:r>
              <a:rPr lang="da-DK" dirty="0"/>
              <a:t>	Projekt </a:t>
            </a:r>
          </a:p>
          <a:p>
            <a:pPr marL="0" indent="0">
              <a:buNone/>
            </a:pPr>
            <a:r>
              <a:rPr lang="da-DK" dirty="0"/>
              <a:t>	Almen Kemi</a:t>
            </a:r>
          </a:p>
          <a:p>
            <a:pPr marL="0" indent="0">
              <a:buNone/>
            </a:pPr>
            <a:r>
              <a:rPr lang="da-DK" dirty="0"/>
              <a:t>	</a:t>
            </a:r>
            <a:r>
              <a:rPr lang="da-DK" dirty="0" err="1"/>
              <a:t>Calculus</a:t>
            </a:r>
            <a:endParaRPr lang="da-DK" dirty="0"/>
          </a:p>
          <a:p>
            <a:pPr marL="0" indent="0">
              <a:buNone/>
            </a:pPr>
            <a:r>
              <a:rPr lang="da-DK" dirty="0"/>
              <a:t>	Problembaseret læring</a:t>
            </a:r>
            <a:br>
              <a:rPr lang="da-DK" dirty="0"/>
            </a:br>
            <a:endParaRPr lang="da-DK" dirty="0"/>
          </a:p>
          <a:p>
            <a:r>
              <a:rPr lang="da-DK" dirty="0"/>
              <a:t>2. semester</a:t>
            </a:r>
          </a:p>
          <a:p>
            <a:pPr marL="0" indent="0">
              <a:buNone/>
            </a:pPr>
            <a:r>
              <a:rPr lang="da-DK" dirty="0"/>
              <a:t>	Projekt </a:t>
            </a:r>
          </a:p>
          <a:p>
            <a:pPr marL="0" indent="0">
              <a:buNone/>
            </a:pPr>
            <a:r>
              <a:rPr lang="da-DK" dirty="0"/>
              <a:t>	Almen biologi</a:t>
            </a:r>
          </a:p>
          <a:p>
            <a:pPr marL="0" indent="0">
              <a:buNone/>
            </a:pPr>
            <a:r>
              <a:rPr lang="da-DK" dirty="0"/>
              <a:t>	Lineær Algebra (kemi)  / Genetik og evolution (biologi)</a:t>
            </a:r>
          </a:p>
          <a:p>
            <a:pPr marL="0" indent="0">
              <a:buNone/>
            </a:pPr>
            <a:r>
              <a:rPr lang="da-DK" dirty="0"/>
              <a:t>	Anvendt statistik</a:t>
            </a:r>
          </a:p>
          <a:p>
            <a:pPr>
              <a:lnSpc>
                <a:spcPct val="100000"/>
              </a:lnSpc>
            </a:pPr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FA778DCC-8A3D-9C4A-B04F-0527685CA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3252" y="1041195"/>
            <a:ext cx="2816635" cy="2387805"/>
          </a:xfrm>
          <a:prstGeom prst="rect">
            <a:avLst/>
          </a:prstGeom>
        </p:spPr>
      </p:pic>
      <p:pic>
        <p:nvPicPr>
          <p:cNvPr id="7" name="Picture 2" descr="figure 1-05">
            <a:extLst>
              <a:ext uri="{FF2B5EF4-FFF2-40B4-BE49-F238E27FC236}">
                <a16:creationId xmlns:a16="http://schemas.microsoft.com/office/drawing/2014/main" id="{25A86730-3D40-B14D-A6A7-4E87A82AC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2287" y="4233959"/>
            <a:ext cx="4529068" cy="1669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05847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87374" y="359273"/>
            <a:ext cx="6145023" cy="1621619"/>
          </a:xfrm>
        </p:spPr>
        <p:txBody>
          <a:bodyPr/>
          <a:lstStyle/>
          <a:p>
            <a:r>
              <a:rPr lang="da-DK" kern="0" cap="all" dirty="0">
                <a:solidFill>
                  <a:schemeClr val="tx2">
                    <a:lumMod val="50000"/>
                  </a:schemeClr>
                </a:solidFill>
                <a:cs typeface="Arial"/>
              </a:rPr>
              <a:t>Skemaopbygning</a:t>
            </a:r>
            <a:endParaRPr lang="da-DK" dirty="0">
              <a:solidFill>
                <a:schemeClr val="accent4"/>
              </a:solidFill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079F7B5D-3627-7541-8AAC-01A23A515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549" y="1318852"/>
            <a:ext cx="9711231" cy="5539148"/>
          </a:xfrm>
          <a:prstGeom prst="rect">
            <a:avLst/>
          </a:prstGeom>
        </p:spPr>
      </p:pic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37BCD4C5-35DE-5041-BC25-4B793DE6BFC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7374" y="5669353"/>
            <a:ext cx="4490445" cy="1018365"/>
          </a:xfrm>
        </p:spPr>
        <p:txBody>
          <a:bodyPr/>
          <a:lstStyle/>
          <a:p>
            <a:r>
              <a:rPr lang="da-DK" dirty="0"/>
              <a:t>Mange kurser først på semestret</a:t>
            </a:r>
          </a:p>
          <a:p>
            <a:r>
              <a:rPr lang="da-DK" dirty="0"/>
              <a:t>Færre kurser senere hen</a:t>
            </a:r>
          </a:p>
          <a:p>
            <a:r>
              <a:rPr lang="da-DK" dirty="0"/>
              <a:t>Tid til projektet</a:t>
            </a:r>
          </a:p>
        </p:txBody>
      </p:sp>
    </p:spTree>
    <p:extLst>
      <p:ext uri="{BB962C8B-B14F-4D97-AF65-F5344CB8AC3E}">
        <p14:creationId xmlns:p14="http://schemas.microsoft.com/office/powerpoint/2010/main" val="3424473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ladsholder til billede 33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09A612BA-BEDF-9543-B8E3-682284BD6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7620000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517641" y="3143555"/>
            <a:ext cx="7341129" cy="752507"/>
          </a:xfrm>
        </p:spPr>
        <p:txBody>
          <a:bodyPr/>
          <a:lstStyle/>
          <a:p>
            <a:r>
              <a:rPr lang="da-DK" b="1" dirty="0">
                <a:latin typeface="Calibri" panose="020F0502020204030204" pitchFamily="34" charset="0"/>
                <a:cs typeface="Calibri" panose="020F0502020204030204" pitchFamily="34" charset="0"/>
              </a:rPr>
              <a:t>Kemi</a:t>
            </a:r>
          </a:p>
        </p:txBody>
      </p:sp>
      <p:grpSp>
        <p:nvGrpSpPr>
          <p:cNvPr id="10" name="Gruppe 9"/>
          <p:cNvGrpSpPr/>
          <p:nvPr/>
        </p:nvGrpSpPr>
        <p:grpSpPr>
          <a:xfrm>
            <a:off x="5466450" y="6027162"/>
            <a:ext cx="1272706" cy="669100"/>
            <a:chOff x="5387975" y="5659438"/>
            <a:chExt cx="1573213" cy="827087"/>
          </a:xfrm>
          <a:solidFill>
            <a:schemeClr val="bg1"/>
          </a:solidFill>
        </p:grpSpPr>
        <p:grpSp>
          <p:nvGrpSpPr>
            <p:cNvPr id="11" name="Gruppe 10"/>
            <p:cNvGrpSpPr/>
            <p:nvPr userDrawn="1"/>
          </p:nvGrpSpPr>
          <p:grpSpPr>
            <a:xfrm>
              <a:off x="5387975" y="6407150"/>
              <a:ext cx="1573213" cy="79375"/>
              <a:chOff x="5387975" y="6407150"/>
              <a:chExt cx="1573213" cy="79375"/>
            </a:xfrm>
            <a:grpFill/>
          </p:grpSpPr>
          <p:sp>
            <p:nvSpPr>
              <p:cNvPr id="16" name="Freeform 29"/>
              <p:cNvSpPr>
                <a:spLocks noEditPoints="1"/>
              </p:cNvSpPr>
              <p:nvPr userDrawn="1"/>
            </p:nvSpPr>
            <p:spPr bwMode="auto">
              <a:xfrm>
                <a:off x="5387975" y="6407150"/>
                <a:ext cx="71438" cy="76200"/>
              </a:xfrm>
              <a:custGeom>
                <a:avLst/>
                <a:gdLst>
                  <a:gd name="T0" fmla="*/ 8 w 22"/>
                  <a:gd name="T1" fmla="*/ 0 h 23"/>
                  <a:gd name="T2" fmla="*/ 8 w 22"/>
                  <a:gd name="T3" fmla="*/ 0 h 23"/>
                  <a:gd name="T4" fmla="*/ 14 w 22"/>
                  <a:gd name="T5" fmla="*/ 0 h 23"/>
                  <a:gd name="T6" fmla="*/ 14 w 22"/>
                  <a:gd name="T7" fmla="*/ 0 h 23"/>
                  <a:gd name="T8" fmla="*/ 22 w 22"/>
                  <a:gd name="T9" fmla="*/ 23 h 23"/>
                  <a:gd name="T10" fmla="*/ 22 w 22"/>
                  <a:gd name="T11" fmla="*/ 23 h 23"/>
                  <a:gd name="T12" fmla="*/ 16 w 22"/>
                  <a:gd name="T13" fmla="*/ 23 h 23"/>
                  <a:gd name="T14" fmla="*/ 16 w 22"/>
                  <a:gd name="T15" fmla="*/ 23 h 23"/>
                  <a:gd name="T16" fmla="*/ 15 w 22"/>
                  <a:gd name="T17" fmla="*/ 19 h 23"/>
                  <a:gd name="T18" fmla="*/ 7 w 22"/>
                  <a:gd name="T19" fmla="*/ 19 h 23"/>
                  <a:gd name="T20" fmla="*/ 6 w 22"/>
                  <a:gd name="T21" fmla="*/ 23 h 23"/>
                  <a:gd name="T22" fmla="*/ 6 w 22"/>
                  <a:gd name="T23" fmla="*/ 23 h 23"/>
                  <a:gd name="T24" fmla="*/ 0 w 22"/>
                  <a:gd name="T25" fmla="*/ 23 h 23"/>
                  <a:gd name="T26" fmla="*/ 0 w 22"/>
                  <a:gd name="T27" fmla="*/ 23 h 23"/>
                  <a:gd name="T28" fmla="*/ 8 w 22"/>
                  <a:gd name="T29" fmla="*/ 0 h 23"/>
                  <a:gd name="T30" fmla="*/ 13 w 22"/>
                  <a:gd name="T31" fmla="*/ 14 h 23"/>
                  <a:gd name="T32" fmla="*/ 11 w 22"/>
                  <a:gd name="T33" fmla="*/ 7 h 23"/>
                  <a:gd name="T34" fmla="*/ 11 w 22"/>
                  <a:gd name="T35" fmla="*/ 7 h 23"/>
                  <a:gd name="T36" fmla="*/ 9 w 22"/>
                  <a:gd name="T37" fmla="*/ 14 h 23"/>
                  <a:gd name="T38" fmla="*/ 13 w 22"/>
                  <a:gd name="T39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2" h="23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lnTo>
                      <a:pt x="8" y="0"/>
                    </a:lnTo>
                    <a:close/>
                    <a:moveTo>
                      <a:pt x="13" y="14"/>
                    </a:move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9" y="14"/>
                      <a:pt x="9" y="14"/>
                      <a:pt x="9" y="14"/>
                    </a:cubicBezTo>
                    <a:lnTo>
                      <a:pt x="13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7" name="Freeform 30"/>
              <p:cNvSpPr>
                <a:spLocks noEditPoints="1"/>
              </p:cNvSpPr>
              <p:nvPr userDrawn="1"/>
            </p:nvSpPr>
            <p:spPr bwMode="auto">
              <a:xfrm>
                <a:off x="5484813" y="6407150"/>
                <a:ext cx="73025" cy="76200"/>
              </a:xfrm>
              <a:custGeom>
                <a:avLst/>
                <a:gdLst>
                  <a:gd name="T0" fmla="*/ 8 w 22"/>
                  <a:gd name="T1" fmla="*/ 0 h 23"/>
                  <a:gd name="T2" fmla="*/ 8 w 22"/>
                  <a:gd name="T3" fmla="*/ 0 h 23"/>
                  <a:gd name="T4" fmla="*/ 14 w 22"/>
                  <a:gd name="T5" fmla="*/ 0 h 23"/>
                  <a:gd name="T6" fmla="*/ 14 w 22"/>
                  <a:gd name="T7" fmla="*/ 0 h 23"/>
                  <a:gd name="T8" fmla="*/ 22 w 22"/>
                  <a:gd name="T9" fmla="*/ 23 h 23"/>
                  <a:gd name="T10" fmla="*/ 22 w 22"/>
                  <a:gd name="T11" fmla="*/ 23 h 23"/>
                  <a:gd name="T12" fmla="*/ 16 w 22"/>
                  <a:gd name="T13" fmla="*/ 23 h 23"/>
                  <a:gd name="T14" fmla="*/ 16 w 22"/>
                  <a:gd name="T15" fmla="*/ 23 h 23"/>
                  <a:gd name="T16" fmla="*/ 15 w 22"/>
                  <a:gd name="T17" fmla="*/ 19 h 23"/>
                  <a:gd name="T18" fmla="*/ 7 w 22"/>
                  <a:gd name="T19" fmla="*/ 19 h 23"/>
                  <a:gd name="T20" fmla="*/ 6 w 22"/>
                  <a:gd name="T21" fmla="*/ 23 h 23"/>
                  <a:gd name="T22" fmla="*/ 6 w 22"/>
                  <a:gd name="T23" fmla="*/ 23 h 23"/>
                  <a:gd name="T24" fmla="*/ 0 w 22"/>
                  <a:gd name="T25" fmla="*/ 23 h 23"/>
                  <a:gd name="T26" fmla="*/ 0 w 22"/>
                  <a:gd name="T27" fmla="*/ 23 h 23"/>
                  <a:gd name="T28" fmla="*/ 8 w 22"/>
                  <a:gd name="T29" fmla="*/ 0 h 23"/>
                  <a:gd name="T30" fmla="*/ 13 w 22"/>
                  <a:gd name="T31" fmla="*/ 14 h 23"/>
                  <a:gd name="T32" fmla="*/ 11 w 22"/>
                  <a:gd name="T33" fmla="*/ 7 h 23"/>
                  <a:gd name="T34" fmla="*/ 11 w 22"/>
                  <a:gd name="T35" fmla="*/ 7 h 23"/>
                  <a:gd name="T36" fmla="*/ 9 w 22"/>
                  <a:gd name="T37" fmla="*/ 14 h 23"/>
                  <a:gd name="T38" fmla="*/ 13 w 22"/>
                  <a:gd name="T39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22" h="23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lnTo>
                      <a:pt x="8" y="0"/>
                    </a:lnTo>
                    <a:close/>
                    <a:moveTo>
                      <a:pt x="13" y="14"/>
                    </a:move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9" y="14"/>
                      <a:pt x="9" y="14"/>
                      <a:pt x="9" y="14"/>
                    </a:cubicBezTo>
                    <a:lnTo>
                      <a:pt x="13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8" name="Freeform 31"/>
              <p:cNvSpPr>
                <a:spLocks/>
              </p:cNvSpPr>
              <p:nvPr userDrawn="1"/>
            </p:nvSpPr>
            <p:spPr bwMode="auto">
              <a:xfrm>
                <a:off x="5586413" y="6407150"/>
                <a:ext cx="52388" cy="76200"/>
              </a:xfrm>
              <a:custGeom>
                <a:avLst/>
                <a:gdLst>
                  <a:gd name="T0" fmla="*/ 0 w 16"/>
                  <a:gd name="T1" fmla="*/ 0 h 23"/>
                  <a:gd name="T2" fmla="*/ 0 w 16"/>
                  <a:gd name="T3" fmla="*/ 0 h 23"/>
                  <a:gd name="T4" fmla="*/ 6 w 16"/>
                  <a:gd name="T5" fmla="*/ 0 h 23"/>
                  <a:gd name="T6" fmla="*/ 6 w 16"/>
                  <a:gd name="T7" fmla="*/ 0 h 23"/>
                  <a:gd name="T8" fmla="*/ 6 w 16"/>
                  <a:gd name="T9" fmla="*/ 18 h 23"/>
                  <a:gd name="T10" fmla="*/ 6 w 16"/>
                  <a:gd name="T11" fmla="*/ 18 h 23"/>
                  <a:gd name="T12" fmla="*/ 16 w 16"/>
                  <a:gd name="T13" fmla="*/ 18 h 23"/>
                  <a:gd name="T14" fmla="*/ 16 w 16"/>
                  <a:gd name="T15" fmla="*/ 18 h 23"/>
                  <a:gd name="T16" fmla="*/ 16 w 16"/>
                  <a:gd name="T17" fmla="*/ 23 h 23"/>
                  <a:gd name="T18" fmla="*/ 16 w 16"/>
                  <a:gd name="T19" fmla="*/ 23 h 23"/>
                  <a:gd name="T20" fmla="*/ 0 w 16"/>
                  <a:gd name="T21" fmla="*/ 23 h 23"/>
                  <a:gd name="T22" fmla="*/ 0 w 16"/>
                  <a:gd name="T23" fmla="*/ 23 h 23"/>
                  <a:gd name="T24" fmla="*/ 0 w 16"/>
                  <a:gd name="T2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2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9" name="Freeform 32"/>
              <p:cNvSpPr>
                <a:spLocks noEditPoints="1"/>
              </p:cNvSpPr>
              <p:nvPr userDrawn="1"/>
            </p:nvSpPr>
            <p:spPr bwMode="auto">
              <a:xfrm>
                <a:off x="5670550" y="6407150"/>
                <a:ext cx="55563" cy="76200"/>
              </a:xfrm>
              <a:custGeom>
                <a:avLst/>
                <a:gdLst>
                  <a:gd name="T0" fmla="*/ 0 w 17"/>
                  <a:gd name="T1" fmla="*/ 0 h 23"/>
                  <a:gd name="T2" fmla="*/ 0 w 17"/>
                  <a:gd name="T3" fmla="*/ 0 h 23"/>
                  <a:gd name="T4" fmla="*/ 9 w 17"/>
                  <a:gd name="T5" fmla="*/ 0 h 23"/>
                  <a:gd name="T6" fmla="*/ 17 w 17"/>
                  <a:gd name="T7" fmla="*/ 6 h 23"/>
                  <a:gd name="T8" fmla="*/ 14 w 17"/>
                  <a:gd name="T9" fmla="*/ 11 h 23"/>
                  <a:gd name="T10" fmla="*/ 14 w 17"/>
                  <a:gd name="T11" fmla="*/ 11 h 23"/>
                  <a:gd name="T12" fmla="*/ 17 w 17"/>
                  <a:gd name="T13" fmla="*/ 17 h 23"/>
                  <a:gd name="T14" fmla="*/ 9 w 17"/>
                  <a:gd name="T15" fmla="*/ 23 h 23"/>
                  <a:gd name="T16" fmla="*/ 0 w 17"/>
                  <a:gd name="T17" fmla="*/ 23 h 23"/>
                  <a:gd name="T18" fmla="*/ 0 w 17"/>
                  <a:gd name="T19" fmla="*/ 23 h 23"/>
                  <a:gd name="T20" fmla="*/ 0 w 17"/>
                  <a:gd name="T21" fmla="*/ 0 h 23"/>
                  <a:gd name="T22" fmla="*/ 8 w 17"/>
                  <a:gd name="T23" fmla="*/ 9 h 23"/>
                  <a:gd name="T24" fmla="*/ 11 w 17"/>
                  <a:gd name="T25" fmla="*/ 7 h 23"/>
                  <a:gd name="T26" fmla="*/ 8 w 17"/>
                  <a:gd name="T27" fmla="*/ 5 h 23"/>
                  <a:gd name="T28" fmla="*/ 6 w 17"/>
                  <a:gd name="T29" fmla="*/ 5 h 23"/>
                  <a:gd name="T30" fmla="*/ 6 w 17"/>
                  <a:gd name="T31" fmla="*/ 5 h 23"/>
                  <a:gd name="T32" fmla="*/ 6 w 17"/>
                  <a:gd name="T33" fmla="*/ 9 h 23"/>
                  <a:gd name="T34" fmla="*/ 6 w 17"/>
                  <a:gd name="T35" fmla="*/ 9 h 23"/>
                  <a:gd name="T36" fmla="*/ 8 w 17"/>
                  <a:gd name="T37" fmla="*/ 9 h 23"/>
                  <a:gd name="T38" fmla="*/ 6 w 17"/>
                  <a:gd name="T39" fmla="*/ 19 h 23"/>
                  <a:gd name="T40" fmla="*/ 9 w 17"/>
                  <a:gd name="T41" fmla="*/ 19 h 23"/>
                  <a:gd name="T42" fmla="*/ 11 w 17"/>
                  <a:gd name="T43" fmla="*/ 16 h 23"/>
                  <a:gd name="T44" fmla="*/ 9 w 17"/>
                  <a:gd name="T45" fmla="*/ 14 h 23"/>
                  <a:gd name="T46" fmla="*/ 6 w 17"/>
                  <a:gd name="T47" fmla="*/ 14 h 23"/>
                  <a:gd name="T48" fmla="*/ 6 w 17"/>
                  <a:gd name="T49" fmla="*/ 14 h 23"/>
                  <a:gd name="T50" fmla="*/ 6 w 17"/>
                  <a:gd name="T51" fmla="*/ 19 h 23"/>
                  <a:gd name="T52" fmla="*/ 6 w 17"/>
                  <a:gd name="T53" fmla="*/ 19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7" h="2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5" y="0"/>
                      <a:pt x="17" y="3"/>
                      <a:pt x="17" y="6"/>
                    </a:cubicBezTo>
                    <a:cubicBezTo>
                      <a:pt x="17" y="9"/>
                      <a:pt x="16" y="10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6" y="12"/>
                      <a:pt x="17" y="14"/>
                      <a:pt x="17" y="17"/>
                    </a:cubicBezTo>
                    <a:cubicBezTo>
                      <a:pt x="17" y="21"/>
                      <a:pt x="14" y="23"/>
                      <a:pt x="9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lnTo>
                      <a:pt x="0" y="0"/>
                    </a:lnTo>
                    <a:close/>
                    <a:moveTo>
                      <a:pt x="8" y="9"/>
                    </a:moveTo>
                    <a:cubicBezTo>
                      <a:pt x="10" y="9"/>
                      <a:pt x="11" y="9"/>
                      <a:pt x="11" y="7"/>
                    </a:cubicBezTo>
                    <a:cubicBezTo>
                      <a:pt x="11" y="5"/>
                      <a:pt x="10" y="5"/>
                      <a:pt x="8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lnTo>
                      <a:pt x="8" y="9"/>
                    </a:lnTo>
                    <a:close/>
                    <a:moveTo>
                      <a:pt x="6" y="19"/>
                    </a:moveTo>
                    <a:cubicBezTo>
                      <a:pt x="9" y="19"/>
                      <a:pt x="9" y="19"/>
                      <a:pt x="9" y="19"/>
                    </a:cubicBezTo>
                    <a:cubicBezTo>
                      <a:pt x="10" y="19"/>
                      <a:pt x="11" y="18"/>
                      <a:pt x="11" y="16"/>
                    </a:cubicBezTo>
                    <a:cubicBezTo>
                      <a:pt x="11" y="15"/>
                      <a:pt x="10" y="14"/>
                      <a:pt x="9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19"/>
                      <a:pt x="6" y="19"/>
                      <a:pt x="6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0" name="Freeform 33"/>
              <p:cNvSpPr>
                <a:spLocks noEditPoints="1"/>
              </p:cNvSpPr>
              <p:nvPr userDrawn="1"/>
            </p:nvSpPr>
            <p:spPr bwMode="auto">
              <a:xfrm>
                <a:off x="5759450" y="6407150"/>
                <a:ext cx="58738" cy="79375"/>
              </a:xfrm>
              <a:custGeom>
                <a:avLst/>
                <a:gdLst>
                  <a:gd name="T0" fmla="*/ 0 w 18"/>
                  <a:gd name="T1" fmla="*/ 18 h 24"/>
                  <a:gd name="T2" fmla="*/ 0 w 18"/>
                  <a:gd name="T3" fmla="*/ 12 h 24"/>
                  <a:gd name="T4" fmla="*/ 0 w 18"/>
                  <a:gd name="T5" fmla="*/ 5 h 24"/>
                  <a:gd name="T6" fmla="*/ 9 w 18"/>
                  <a:gd name="T7" fmla="*/ 0 h 24"/>
                  <a:gd name="T8" fmla="*/ 18 w 18"/>
                  <a:gd name="T9" fmla="*/ 5 h 24"/>
                  <a:gd name="T10" fmla="*/ 18 w 18"/>
                  <a:gd name="T11" fmla="*/ 12 h 24"/>
                  <a:gd name="T12" fmla="*/ 18 w 18"/>
                  <a:gd name="T13" fmla="*/ 18 h 24"/>
                  <a:gd name="T14" fmla="*/ 9 w 18"/>
                  <a:gd name="T15" fmla="*/ 24 h 24"/>
                  <a:gd name="T16" fmla="*/ 0 w 18"/>
                  <a:gd name="T17" fmla="*/ 18 h 24"/>
                  <a:gd name="T18" fmla="*/ 12 w 18"/>
                  <a:gd name="T19" fmla="*/ 16 h 24"/>
                  <a:gd name="T20" fmla="*/ 12 w 18"/>
                  <a:gd name="T21" fmla="*/ 12 h 24"/>
                  <a:gd name="T22" fmla="*/ 12 w 18"/>
                  <a:gd name="T23" fmla="*/ 7 h 24"/>
                  <a:gd name="T24" fmla="*/ 9 w 18"/>
                  <a:gd name="T25" fmla="*/ 5 h 24"/>
                  <a:gd name="T26" fmla="*/ 6 w 18"/>
                  <a:gd name="T27" fmla="*/ 7 h 24"/>
                  <a:gd name="T28" fmla="*/ 6 w 18"/>
                  <a:gd name="T29" fmla="*/ 12 h 24"/>
                  <a:gd name="T30" fmla="*/ 6 w 18"/>
                  <a:gd name="T31" fmla="*/ 16 h 24"/>
                  <a:gd name="T32" fmla="*/ 9 w 18"/>
                  <a:gd name="T33" fmla="*/ 18 h 24"/>
                  <a:gd name="T34" fmla="*/ 12 w 18"/>
                  <a:gd name="T35" fmla="*/ 1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" h="24">
                    <a:moveTo>
                      <a:pt x="0" y="18"/>
                    </a:moveTo>
                    <a:cubicBezTo>
                      <a:pt x="0" y="16"/>
                      <a:pt x="0" y="15"/>
                      <a:pt x="0" y="12"/>
                    </a:cubicBezTo>
                    <a:cubicBezTo>
                      <a:pt x="0" y="9"/>
                      <a:pt x="0" y="7"/>
                      <a:pt x="0" y="5"/>
                    </a:cubicBezTo>
                    <a:cubicBezTo>
                      <a:pt x="2" y="2"/>
                      <a:pt x="5" y="0"/>
                      <a:pt x="9" y="0"/>
                    </a:cubicBezTo>
                    <a:cubicBezTo>
                      <a:pt x="13" y="0"/>
                      <a:pt x="17" y="2"/>
                      <a:pt x="18" y="5"/>
                    </a:cubicBezTo>
                    <a:cubicBezTo>
                      <a:pt x="18" y="7"/>
                      <a:pt x="18" y="9"/>
                      <a:pt x="18" y="12"/>
                    </a:cubicBezTo>
                    <a:cubicBezTo>
                      <a:pt x="18" y="15"/>
                      <a:pt x="18" y="16"/>
                      <a:pt x="18" y="18"/>
                    </a:cubicBezTo>
                    <a:cubicBezTo>
                      <a:pt x="17" y="22"/>
                      <a:pt x="13" y="24"/>
                      <a:pt x="9" y="24"/>
                    </a:cubicBezTo>
                    <a:cubicBezTo>
                      <a:pt x="5" y="24"/>
                      <a:pt x="2" y="22"/>
                      <a:pt x="0" y="18"/>
                    </a:cubicBezTo>
                    <a:close/>
                    <a:moveTo>
                      <a:pt x="12" y="16"/>
                    </a:moveTo>
                    <a:cubicBezTo>
                      <a:pt x="12" y="16"/>
                      <a:pt x="12" y="14"/>
                      <a:pt x="12" y="12"/>
                    </a:cubicBezTo>
                    <a:cubicBezTo>
                      <a:pt x="12" y="9"/>
                      <a:pt x="12" y="8"/>
                      <a:pt x="12" y="7"/>
                    </a:cubicBezTo>
                    <a:cubicBezTo>
                      <a:pt x="12" y="6"/>
                      <a:pt x="11" y="5"/>
                      <a:pt x="9" y="5"/>
                    </a:cubicBezTo>
                    <a:cubicBezTo>
                      <a:pt x="8" y="5"/>
                      <a:pt x="7" y="6"/>
                      <a:pt x="6" y="7"/>
                    </a:cubicBezTo>
                    <a:cubicBezTo>
                      <a:pt x="6" y="8"/>
                      <a:pt x="6" y="9"/>
                      <a:pt x="6" y="12"/>
                    </a:cubicBezTo>
                    <a:cubicBezTo>
                      <a:pt x="6" y="14"/>
                      <a:pt x="6" y="16"/>
                      <a:pt x="6" y="16"/>
                    </a:cubicBezTo>
                    <a:cubicBezTo>
                      <a:pt x="7" y="18"/>
                      <a:pt x="8" y="18"/>
                      <a:pt x="9" y="18"/>
                    </a:cubicBezTo>
                    <a:cubicBezTo>
                      <a:pt x="11" y="18"/>
                      <a:pt x="12" y="18"/>
                      <a:pt x="12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1" name="Freeform 34"/>
              <p:cNvSpPr>
                <a:spLocks noEditPoints="1"/>
              </p:cNvSpPr>
              <p:nvPr userDrawn="1"/>
            </p:nvSpPr>
            <p:spPr bwMode="auto">
              <a:xfrm>
                <a:off x="5849938" y="6407150"/>
                <a:ext cx="61913" cy="76200"/>
              </a:xfrm>
              <a:custGeom>
                <a:avLst/>
                <a:gdLst>
                  <a:gd name="T0" fmla="*/ 13 w 19"/>
                  <a:gd name="T1" fmla="*/ 23 h 23"/>
                  <a:gd name="T2" fmla="*/ 12 w 19"/>
                  <a:gd name="T3" fmla="*/ 23 h 23"/>
                  <a:gd name="T4" fmla="*/ 9 w 19"/>
                  <a:gd name="T5" fmla="*/ 15 h 23"/>
                  <a:gd name="T6" fmla="*/ 7 w 19"/>
                  <a:gd name="T7" fmla="*/ 15 h 23"/>
                  <a:gd name="T8" fmla="*/ 6 w 19"/>
                  <a:gd name="T9" fmla="*/ 15 h 23"/>
                  <a:gd name="T10" fmla="*/ 6 w 19"/>
                  <a:gd name="T11" fmla="*/ 23 h 23"/>
                  <a:gd name="T12" fmla="*/ 6 w 19"/>
                  <a:gd name="T13" fmla="*/ 23 h 23"/>
                  <a:gd name="T14" fmla="*/ 1 w 19"/>
                  <a:gd name="T15" fmla="*/ 23 h 23"/>
                  <a:gd name="T16" fmla="*/ 0 w 19"/>
                  <a:gd name="T17" fmla="*/ 23 h 23"/>
                  <a:gd name="T18" fmla="*/ 0 w 19"/>
                  <a:gd name="T19" fmla="*/ 0 h 23"/>
                  <a:gd name="T20" fmla="*/ 1 w 19"/>
                  <a:gd name="T21" fmla="*/ 0 h 23"/>
                  <a:gd name="T22" fmla="*/ 10 w 19"/>
                  <a:gd name="T23" fmla="*/ 0 h 23"/>
                  <a:gd name="T24" fmla="*/ 19 w 19"/>
                  <a:gd name="T25" fmla="*/ 8 h 23"/>
                  <a:gd name="T26" fmla="*/ 15 w 19"/>
                  <a:gd name="T27" fmla="*/ 14 h 23"/>
                  <a:gd name="T28" fmla="*/ 19 w 19"/>
                  <a:gd name="T29" fmla="*/ 23 h 23"/>
                  <a:gd name="T30" fmla="*/ 19 w 19"/>
                  <a:gd name="T31" fmla="*/ 23 h 23"/>
                  <a:gd name="T32" fmla="*/ 13 w 19"/>
                  <a:gd name="T33" fmla="*/ 23 h 23"/>
                  <a:gd name="T34" fmla="*/ 13 w 19"/>
                  <a:gd name="T35" fmla="*/ 8 h 23"/>
                  <a:gd name="T36" fmla="*/ 10 w 19"/>
                  <a:gd name="T37" fmla="*/ 5 h 23"/>
                  <a:gd name="T38" fmla="*/ 7 w 19"/>
                  <a:gd name="T39" fmla="*/ 5 h 23"/>
                  <a:gd name="T40" fmla="*/ 6 w 19"/>
                  <a:gd name="T41" fmla="*/ 5 h 23"/>
                  <a:gd name="T42" fmla="*/ 6 w 19"/>
                  <a:gd name="T43" fmla="*/ 10 h 23"/>
                  <a:gd name="T44" fmla="*/ 7 w 19"/>
                  <a:gd name="T45" fmla="*/ 10 h 23"/>
                  <a:gd name="T46" fmla="*/ 10 w 19"/>
                  <a:gd name="T47" fmla="*/ 10 h 23"/>
                  <a:gd name="T48" fmla="*/ 13 w 19"/>
                  <a:gd name="T4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9" h="23">
                    <a:moveTo>
                      <a:pt x="13" y="23"/>
                    </a:moveTo>
                    <a:cubicBezTo>
                      <a:pt x="13" y="23"/>
                      <a:pt x="12" y="23"/>
                      <a:pt x="12" y="23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6" y="15"/>
                      <a:pt x="6" y="15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3"/>
                      <a:pt x="0" y="23"/>
                      <a:pt x="0" y="2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6" y="0"/>
                      <a:pt x="19" y="3"/>
                      <a:pt x="19" y="8"/>
                    </a:cubicBezTo>
                    <a:cubicBezTo>
                      <a:pt x="19" y="10"/>
                      <a:pt x="17" y="13"/>
                      <a:pt x="15" y="14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9" y="23"/>
                      <a:pt x="19" y="23"/>
                      <a:pt x="19" y="23"/>
                    </a:cubicBezTo>
                    <a:lnTo>
                      <a:pt x="13" y="23"/>
                    </a:lnTo>
                    <a:close/>
                    <a:moveTo>
                      <a:pt x="13" y="8"/>
                    </a:moveTo>
                    <a:cubicBezTo>
                      <a:pt x="13" y="6"/>
                      <a:pt x="12" y="5"/>
                      <a:pt x="10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6" y="5"/>
                      <a:pt x="6" y="5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7" y="10"/>
                      <a:pt x="7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2" y="10"/>
                      <a:pt x="13" y="9"/>
                      <a:pt x="13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2" name="Freeform 35"/>
              <p:cNvSpPr>
                <a:spLocks/>
              </p:cNvSpPr>
              <p:nvPr userDrawn="1"/>
            </p:nvSpPr>
            <p:spPr bwMode="auto">
              <a:xfrm>
                <a:off x="5942013" y="6407150"/>
                <a:ext cx="61913" cy="79375"/>
              </a:xfrm>
              <a:custGeom>
                <a:avLst/>
                <a:gdLst>
                  <a:gd name="T0" fmla="*/ 0 w 19"/>
                  <a:gd name="T1" fmla="*/ 12 h 24"/>
                  <a:gd name="T2" fmla="*/ 1 w 19"/>
                  <a:gd name="T3" fmla="*/ 5 h 24"/>
                  <a:gd name="T4" fmla="*/ 9 w 19"/>
                  <a:gd name="T5" fmla="*/ 0 h 24"/>
                  <a:gd name="T6" fmla="*/ 18 w 19"/>
                  <a:gd name="T7" fmla="*/ 5 h 24"/>
                  <a:gd name="T8" fmla="*/ 18 w 19"/>
                  <a:gd name="T9" fmla="*/ 5 h 24"/>
                  <a:gd name="T10" fmla="*/ 13 w 19"/>
                  <a:gd name="T11" fmla="*/ 7 h 24"/>
                  <a:gd name="T12" fmla="*/ 13 w 19"/>
                  <a:gd name="T13" fmla="*/ 7 h 24"/>
                  <a:gd name="T14" fmla="*/ 9 w 19"/>
                  <a:gd name="T15" fmla="*/ 5 h 24"/>
                  <a:gd name="T16" fmla="*/ 6 w 19"/>
                  <a:gd name="T17" fmla="*/ 7 h 24"/>
                  <a:gd name="T18" fmla="*/ 6 w 19"/>
                  <a:gd name="T19" fmla="*/ 12 h 24"/>
                  <a:gd name="T20" fmla="*/ 6 w 19"/>
                  <a:gd name="T21" fmla="*/ 16 h 24"/>
                  <a:gd name="T22" fmla="*/ 9 w 19"/>
                  <a:gd name="T23" fmla="*/ 18 h 24"/>
                  <a:gd name="T24" fmla="*/ 13 w 19"/>
                  <a:gd name="T25" fmla="*/ 17 h 24"/>
                  <a:gd name="T26" fmla="*/ 13 w 19"/>
                  <a:gd name="T27" fmla="*/ 15 h 24"/>
                  <a:gd name="T28" fmla="*/ 13 w 19"/>
                  <a:gd name="T29" fmla="*/ 15 h 24"/>
                  <a:gd name="T30" fmla="*/ 10 w 19"/>
                  <a:gd name="T31" fmla="*/ 15 h 24"/>
                  <a:gd name="T32" fmla="*/ 10 w 19"/>
                  <a:gd name="T33" fmla="*/ 14 h 24"/>
                  <a:gd name="T34" fmla="*/ 10 w 19"/>
                  <a:gd name="T35" fmla="*/ 11 h 24"/>
                  <a:gd name="T36" fmla="*/ 10 w 19"/>
                  <a:gd name="T37" fmla="*/ 10 h 24"/>
                  <a:gd name="T38" fmla="*/ 18 w 19"/>
                  <a:gd name="T39" fmla="*/ 10 h 24"/>
                  <a:gd name="T40" fmla="*/ 19 w 19"/>
                  <a:gd name="T41" fmla="*/ 11 h 24"/>
                  <a:gd name="T42" fmla="*/ 19 w 19"/>
                  <a:gd name="T43" fmla="*/ 12 h 24"/>
                  <a:gd name="T44" fmla="*/ 18 w 19"/>
                  <a:gd name="T45" fmla="*/ 18 h 24"/>
                  <a:gd name="T46" fmla="*/ 9 w 19"/>
                  <a:gd name="T47" fmla="*/ 24 h 24"/>
                  <a:gd name="T48" fmla="*/ 1 w 19"/>
                  <a:gd name="T49" fmla="*/ 18 h 24"/>
                  <a:gd name="T50" fmla="*/ 0 w 19"/>
                  <a:gd name="T5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9" h="24">
                    <a:moveTo>
                      <a:pt x="0" y="12"/>
                    </a:moveTo>
                    <a:cubicBezTo>
                      <a:pt x="0" y="9"/>
                      <a:pt x="0" y="7"/>
                      <a:pt x="1" y="5"/>
                    </a:cubicBezTo>
                    <a:cubicBezTo>
                      <a:pt x="2" y="2"/>
                      <a:pt x="5" y="0"/>
                      <a:pt x="9" y="0"/>
                    </a:cubicBezTo>
                    <a:cubicBezTo>
                      <a:pt x="14" y="0"/>
                      <a:pt x="16" y="2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2" y="6"/>
                      <a:pt x="11" y="5"/>
                      <a:pt x="9" y="5"/>
                    </a:cubicBezTo>
                    <a:cubicBezTo>
                      <a:pt x="8" y="5"/>
                      <a:pt x="7" y="6"/>
                      <a:pt x="6" y="7"/>
                    </a:cubicBezTo>
                    <a:cubicBezTo>
                      <a:pt x="6" y="8"/>
                      <a:pt x="6" y="9"/>
                      <a:pt x="6" y="12"/>
                    </a:cubicBezTo>
                    <a:cubicBezTo>
                      <a:pt x="6" y="14"/>
                      <a:pt x="6" y="16"/>
                      <a:pt x="6" y="16"/>
                    </a:cubicBezTo>
                    <a:cubicBezTo>
                      <a:pt x="7" y="18"/>
                      <a:pt x="8" y="18"/>
                      <a:pt x="9" y="18"/>
                    </a:cubicBezTo>
                    <a:cubicBezTo>
                      <a:pt x="11" y="18"/>
                      <a:pt x="12" y="18"/>
                      <a:pt x="13" y="17"/>
                    </a:cubicBezTo>
                    <a:cubicBezTo>
                      <a:pt x="13" y="16"/>
                      <a:pt x="13" y="16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4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9" y="10"/>
                      <a:pt x="19" y="11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9" y="15"/>
                      <a:pt x="18" y="16"/>
                      <a:pt x="18" y="18"/>
                    </a:cubicBezTo>
                    <a:cubicBezTo>
                      <a:pt x="17" y="22"/>
                      <a:pt x="14" y="24"/>
                      <a:pt x="9" y="24"/>
                    </a:cubicBezTo>
                    <a:cubicBezTo>
                      <a:pt x="5" y="24"/>
                      <a:pt x="2" y="22"/>
                      <a:pt x="1" y="18"/>
                    </a:cubicBezTo>
                    <a:cubicBezTo>
                      <a:pt x="0" y="16"/>
                      <a:pt x="0" y="15"/>
                      <a:pt x="0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3" name="Freeform 36"/>
              <p:cNvSpPr>
                <a:spLocks/>
              </p:cNvSpPr>
              <p:nvPr userDrawn="1"/>
            </p:nvSpPr>
            <p:spPr bwMode="auto">
              <a:xfrm>
                <a:off x="6081713" y="6407150"/>
                <a:ext cx="61913" cy="79375"/>
              </a:xfrm>
              <a:custGeom>
                <a:avLst/>
                <a:gdLst>
                  <a:gd name="T0" fmla="*/ 0 w 19"/>
                  <a:gd name="T1" fmla="*/ 14 h 24"/>
                  <a:gd name="T2" fmla="*/ 0 w 19"/>
                  <a:gd name="T3" fmla="*/ 0 h 24"/>
                  <a:gd name="T4" fmla="*/ 1 w 19"/>
                  <a:gd name="T5" fmla="*/ 0 h 24"/>
                  <a:gd name="T6" fmla="*/ 6 w 19"/>
                  <a:gd name="T7" fmla="*/ 0 h 24"/>
                  <a:gd name="T8" fmla="*/ 6 w 19"/>
                  <a:gd name="T9" fmla="*/ 0 h 24"/>
                  <a:gd name="T10" fmla="*/ 6 w 19"/>
                  <a:gd name="T11" fmla="*/ 15 h 24"/>
                  <a:gd name="T12" fmla="*/ 10 w 19"/>
                  <a:gd name="T13" fmla="*/ 18 h 24"/>
                  <a:gd name="T14" fmla="*/ 13 w 19"/>
                  <a:gd name="T15" fmla="*/ 15 h 24"/>
                  <a:gd name="T16" fmla="*/ 13 w 19"/>
                  <a:gd name="T17" fmla="*/ 0 h 24"/>
                  <a:gd name="T18" fmla="*/ 13 w 19"/>
                  <a:gd name="T19" fmla="*/ 0 h 24"/>
                  <a:gd name="T20" fmla="*/ 19 w 19"/>
                  <a:gd name="T21" fmla="*/ 0 h 24"/>
                  <a:gd name="T22" fmla="*/ 19 w 19"/>
                  <a:gd name="T23" fmla="*/ 0 h 24"/>
                  <a:gd name="T24" fmla="*/ 19 w 19"/>
                  <a:gd name="T25" fmla="*/ 14 h 24"/>
                  <a:gd name="T26" fmla="*/ 10 w 19"/>
                  <a:gd name="T27" fmla="*/ 24 h 24"/>
                  <a:gd name="T28" fmla="*/ 0 w 19"/>
                  <a:gd name="T29" fmla="*/ 1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" h="24">
                    <a:moveTo>
                      <a:pt x="0" y="14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7"/>
                      <a:pt x="8" y="18"/>
                      <a:pt x="10" y="18"/>
                    </a:cubicBezTo>
                    <a:cubicBezTo>
                      <a:pt x="12" y="18"/>
                      <a:pt x="13" y="17"/>
                      <a:pt x="13" y="15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9" y="20"/>
                      <a:pt x="15" y="24"/>
                      <a:pt x="10" y="24"/>
                    </a:cubicBezTo>
                    <a:cubicBezTo>
                      <a:pt x="4" y="24"/>
                      <a:pt x="0" y="20"/>
                      <a:pt x="0" y="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4" name="Freeform 37"/>
              <p:cNvSpPr>
                <a:spLocks/>
              </p:cNvSpPr>
              <p:nvPr userDrawn="1"/>
            </p:nvSpPr>
            <p:spPr bwMode="auto">
              <a:xfrm>
                <a:off x="6175375" y="6407150"/>
                <a:ext cx="61913" cy="76200"/>
              </a:xfrm>
              <a:custGeom>
                <a:avLst/>
                <a:gdLst>
                  <a:gd name="T0" fmla="*/ 0 w 19"/>
                  <a:gd name="T1" fmla="*/ 0 h 23"/>
                  <a:gd name="T2" fmla="*/ 1 w 19"/>
                  <a:gd name="T3" fmla="*/ 0 h 23"/>
                  <a:gd name="T4" fmla="*/ 6 w 19"/>
                  <a:gd name="T5" fmla="*/ 0 h 23"/>
                  <a:gd name="T6" fmla="*/ 6 w 19"/>
                  <a:gd name="T7" fmla="*/ 0 h 23"/>
                  <a:gd name="T8" fmla="*/ 13 w 19"/>
                  <a:gd name="T9" fmla="*/ 14 h 23"/>
                  <a:gd name="T10" fmla="*/ 13 w 19"/>
                  <a:gd name="T11" fmla="*/ 14 h 23"/>
                  <a:gd name="T12" fmla="*/ 13 w 19"/>
                  <a:gd name="T13" fmla="*/ 0 h 23"/>
                  <a:gd name="T14" fmla="*/ 14 w 19"/>
                  <a:gd name="T15" fmla="*/ 0 h 23"/>
                  <a:gd name="T16" fmla="*/ 18 w 19"/>
                  <a:gd name="T17" fmla="*/ 0 h 23"/>
                  <a:gd name="T18" fmla="*/ 19 w 19"/>
                  <a:gd name="T19" fmla="*/ 0 h 23"/>
                  <a:gd name="T20" fmla="*/ 19 w 19"/>
                  <a:gd name="T21" fmla="*/ 23 h 23"/>
                  <a:gd name="T22" fmla="*/ 18 w 19"/>
                  <a:gd name="T23" fmla="*/ 23 h 23"/>
                  <a:gd name="T24" fmla="*/ 13 w 19"/>
                  <a:gd name="T25" fmla="*/ 23 h 23"/>
                  <a:gd name="T26" fmla="*/ 13 w 19"/>
                  <a:gd name="T27" fmla="*/ 23 h 23"/>
                  <a:gd name="T28" fmla="*/ 6 w 19"/>
                  <a:gd name="T29" fmla="*/ 10 h 23"/>
                  <a:gd name="T30" fmla="*/ 6 w 19"/>
                  <a:gd name="T31" fmla="*/ 10 h 23"/>
                  <a:gd name="T32" fmla="*/ 6 w 19"/>
                  <a:gd name="T33" fmla="*/ 23 h 23"/>
                  <a:gd name="T34" fmla="*/ 5 w 19"/>
                  <a:gd name="T35" fmla="*/ 23 h 23"/>
                  <a:gd name="T36" fmla="*/ 1 w 19"/>
                  <a:gd name="T37" fmla="*/ 23 h 23"/>
                  <a:gd name="T38" fmla="*/ 0 w 19"/>
                  <a:gd name="T39" fmla="*/ 23 h 23"/>
                  <a:gd name="T40" fmla="*/ 0 w 19"/>
                  <a:gd name="T4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9" h="23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4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9" y="23"/>
                      <a:pt x="19" y="23"/>
                      <a:pt x="18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3"/>
                      <a:pt x="6" y="23"/>
                      <a:pt x="5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0" y="23"/>
                      <a:pt x="0" y="23"/>
                      <a:pt x="0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5" name="Freeform 38"/>
              <p:cNvSpPr>
                <a:spLocks/>
              </p:cNvSpPr>
              <p:nvPr userDrawn="1"/>
            </p:nvSpPr>
            <p:spPr bwMode="auto">
              <a:xfrm>
                <a:off x="6270625" y="6407150"/>
                <a:ext cx="19050" cy="76200"/>
              </a:xfrm>
              <a:custGeom>
                <a:avLst/>
                <a:gdLst>
                  <a:gd name="T0" fmla="*/ 0 w 6"/>
                  <a:gd name="T1" fmla="*/ 0 h 23"/>
                  <a:gd name="T2" fmla="*/ 1 w 6"/>
                  <a:gd name="T3" fmla="*/ 0 h 23"/>
                  <a:gd name="T4" fmla="*/ 6 w 6"/>
                  <a:gd name="T5" fmla="*/ 0 h 23"/>
                  <a:gd name="T6" fmla="*/ 6 w 6"/>
                  <a:gd name="T7" fmla="*/ 0 h 23"/>
                  <a:gd name="T8" fmla="*/ 6 w 6"/>
                  <a:gd name="T9" fmla="*/ 23 h 23"/>
                  <a:gd name="T10" fmla="*/ 6 w 6"/>
                  <a:gd name="T11" fmla="*/ 23 h 23"/>
                  <a:gd name="T12" fmla="*/ 1 w 6"/>
                  <a:gd name="T13" fmla="*/ 23 h 23"/>
                  <a:gd name="T14" fmla="*/ 0 w 6"/>
                  <a:gd name="T15" fmla="*/ 23 h 23"/>
                  <a:gd name="T16" fmla="*/ 0 w 6"/>
                  <a:gd name="T17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3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0" y="23"/>
                      <a:pt x="0" y="23"/>
                      <a:pt x="0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6" name="Freeform 39"/>
              <p:cNvSpPr>
                <a:spLocks/>
              </p:cNvSpPr>
              <p:nvPr userDrawn="1"/>
            </p:nvSpPr>
            <p:spPr bwMode="auto">
              <a:xfrm>
                <a:off x="6319838" y="6407150"/>
                <a:ext cx="68263" cy="76200"/>
              </a:xfrm>
              <a:custGeom>
                <a:avLst/>
                <a:gdLst>
                  <a:gd name="T0" fmla="*/ 8 w 21"/>
                  <a:gd name="T1" fmla="*/ 23 h 23"/>
                  <a:gd name="T2" fmla="*/ 8 w 21"/>
                  <a:gd name="T3" fmla="*/ 23 h 23"/>
                  <a:gd name="T4" fmla="*/ 0 w 21"/>
                  <a:gd name="T5" fmla="*/ 1 h 23"/>
                  <a:gd name="T6" fmla="*/ 1 w 21"/>
                  <a:gd name="T7" fmla="*/ 0 h 23"/>
                  <a:gd name="T8" fmla="*/ 6 w 21"/>
                  <a:gd name="T9" fmla="*/ 0 h 23"/>
                  <a:gd name="T10" fmla="*/ 7 w 21"/>
                  <a:gd name="T11" fmla="*/ 0 h 23"/>
                  <a:gd name="T12" fmla="*/ 11 w 21"/>
                  <a:gd name="T13" fmla="*/ 14 h 23"/>
                  <a:gd name="T14" fmla="*/ 11 w 21"/>
                  <a:gd name="T15" fmla="*/ 14 h 23"/>
                  <a:gd name="T16" fmla="*/ 15 w 21"/>
                  <a:gd name="T17" fmla="*/ 0 h 23"/>
                  <a:gd name="T18" fmla="*/ 15 w 21"/>
                  <a:gd name="T19" fmla="*/ 0 h 23"/>
                  <a:gd name="T20" fmla="*/ 21 w 21"/>
                  <a:gd name="T21" fmla="*/ 0 h 23"/>
                  <a:gd name="T22" fmla="*/ 21 w 21"/>
                  <a:gd name="T23" fmla="*/ 1 h 23"/>
                  <a:gd name="T24" fmla="*/ 14 w 21"/>
                  <a:gd name="T25" fmla="*/ 23 h 23"/>
                  <a:gd name="T26" fmla="*/ 13 w 21"/>
                  <a:gd name="T27" fmla="*/ 23 h 23"/>
                  <a:gd name="T28" fmla="*/ 8 w 21"/>
                  <a:gd name="T29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" h="23">
                    <a:moveTo>
                      <a:pt x="8" y="23"/>
                    </a:moveTo>
                    <a:cubicBezTo>
                      <a:pt x="8" y="23"/>
                      <a:pt x="8" y="23"/>
                      <a:pt x="8" y="23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7" y="0"/>
                      <a:pt x="7" y="0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1" y="0"/>
                      <a:pt x="21" y="1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4" y="23"/>
                      <a:pt x="13" y="23"/>
                      <a:pt x="13" y="23"/>
                    </a:cubicBezTo>
                    <a:lnTo>
                      <a:pt x="8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7" name="Freeform 40"/>
              <p:cNvSpPr>
                <a:spLocks/>
              </p:cNvSpPr>
              <p:nvPr userDrawn="1"/>
            </p:nvSpPr>
            <p:spPr bwMode="auto">
              <a:xfrm>
                <a:off x="6416675" y="6407150"/>
                <a:ext cx="52388" cy="76200"/>
              </a:xfrm>
              <a:custGeom>
                <a:avLst/>
                <a:gdLst>
                  <a:gd name="T0" fmla="*/ 0 w 16"/>
                  <a:gd name="T1" fmla="*/ 0 h 23"/>
                  <a:gd name="T2" fmla="*/ 0 w 16"/>
                  <a:gd name="T3" fmla="*/ 0 h 23"/>
                  <a:gd name="T4" fmla="*/ 16 w 16"/>
                  <a:gd name="T5" fmla="*/ 0 h 23"/>
                  <a:gd name="T6" fmla="*/ 16 w 16"/>
                  <a:gd name="T7" fmla="*/ 0 h 23"/>
                  <a:gd name="T8" fmla="*/ 16 w 16"/>
                  <a:gd name="T9" fmla="*/ 5 h 23"/>
                  <a:gd name="T10" fmla="*/ 16 w 16"/>
                  <a:gd name="T11" fmla="*/ 5 h 23"/>
                  <a:gd name="T12" fmla="*/ 6 w 16"/>
                  <a:gd name="T13" fmla="*/ 5 h 23"/>
                  <a:gd name="T14" fmla="*/ 6 w 16"/>
                  <a:gd name="T15" fmla="*/ 5 h 23"/>
                  <a:gd name="T16" fmla="*/ 6 w 16"/>
                  <a:gd name="T17" fmla="*/ 9 h 23"/>
                  <a:gd name="T18" fmla="*/ 6 w 16"/>
                  <a:gd name="T19" fmla="*/ 9 h 23"/>
                  <a:gd name="T20" fmla="*/ 14 w 16"/>
                  <a:gd name="T21" fmla="*/ 9 h 23"/>
                  <a:gd name="T22" fmla="*/ 14 w 16"/>
                  <a:gd name="T23" fmla="*/ 9 h 23"/>
                  <a:gd name="T24" fmla="*/ 14 w 16"/>
                  <a:gd name="T25" fmla="*/ 14 h 23"/>
                  <a:gd name="T26" fmla="*/ 14 w 16"/>
                  <a:gd name="T27" fmla="*/ 14 h 23"/>
                  <a:gd name="T28" fmla="*/ 6 w 16"/>
                  <a:gd name="T29" fmla="*/ 14 h 23"/>
                  <a:gd name="T30" fmla="*/ 6 w 16"/>
                  <a:gd name="T31" fmla="*/ 14 h 23"/>
                  <a:gd name="T32" fmla="*/ 6 w 16"/>
                  <a:gd name="T33" fmla="*/ 18 h 23"/>
                  <a:gd name="T34" fmla="*/ 6 w 16"/>
                  <a:gd name="T35" fmla="*/ 18 h 23"/>
                  <a:gd name="T36" fmla="*/ 16 w 16"/>
                  <a:gd name="T37" fmla="*/ 18 h 23"/>
                  <a:gd name="T38" fmla="*/ 16 w 16"/>
                  <a:gd name="T39" fmla="*/ 19 h 23"/>
                  <a:gd name="T40" fmla="*/ 16 w 16"/>
                  <a:gd name="T41" fmla="*/ 23 h 23"/>
                  <a:gd name="T42" fmla="*/ 16 w 16"/>
                  <a:gd name="T43" fmla="*/ 23 h 23"/>
                  <a:gd name="T44" fmla="*/ 0 w 16"/>
                  <a:gd name="T45" fmla="*/ 23 h 23"/>
                  <a:gd name="T46" fmla="*/ 0 w 16"/>
                  <a:gd name="T47" fmla="*/ 23 h 23"/>
                  <a:gd name="T48" fmla="*/ 0 w 16"/>
                  <a:gd name="T4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" h="2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6" y="18"/>
                      <a:pt x="16" y="18"/>
                      <a:pt x="16" y="19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8" name="Freeform 41"/>
              <p:cNvSpPr>
                <a:spLocks noEditPoints="1"/>
              </p:cNvSpPr>
              <p:nvPr userDrawn="1"/>
            </p:nvSpPr>
            <p:spPr bwMode="auto">
              <a:xfrm>
                <a:off x="6502400" y="6407150"/>
                <a:ext cx="58738" cy="76200"/>
              </a:xfrm>
              <a:custGeom>
                <a:avLst/>
                <a:gdLst>
                  <a:gd name="T0" fmla="*/ 12 w 18"/>
                  <a:gd name="T1" fmla="*/ 23 h 23"/>
                  <a:gd name="T2" fmla="*/ 12 w 18"/>
                  <a:gd name="T3" fmla="*/ 23 h 23"/>
                  <a:gd name="T4" fmla="*/ 8 w 18"/>
                  <a:gd name="T5" fmla="*/ 15 h 23"/>
                  <a:gd name="T6" fmla="*/ 6 w 18"/>
                  <a:gd name="T7" fmla="*/ 15 h 23"/>
                  <a:gd name="T8" fmla="*/ 6 w 18"/>
                  <a:gd name="T9" fmla="*/ 15 h 23"/>
                  <a:gd name="T10" fmla="*/ 6 w 18"/>
                  <a:gd name="T11" fmla="*/ 23 h 23"/>
                  <a:gd name="T12" fmla="*/ 5 w 18"/>
                  <a:gd name="T13" fmla="*/ 23 h 23"/>
                  <a:gd name="T14" fmla="*/ 0 w 18"/>
                  <a:gd name="T15" fmla="*/ 23 h 23"/>
                  <a:gd name="T16" fmla="*/ 0 w 18"/>
                  <a:gd name="T17" fmla="*/ 23 h 23"/>
                  <a:gd name="T18" fmla="*/ 0 w 18"/>
                  <a:gd name="T19" fmla="*/ 0 h 23"/>
                  <a:gd name="T20" fmla="*/ 0 w 18"/>
                  <a:gd name="T21" fmla="*/ 0 h 23"/>
                  <a:gd name="T22" fmla="*/ 10 w 18"/>
                  <a:gd name="T23" fmla="*/ 0 h 23"/>
                  <a:gd name="T24" fmla="*/ 18 w 18"/>
                  <a:gd name="T25" fmla="*/ 8 h 23"/>
                  <a:gd name="T26" fmla="*/ 14 w 18"/>
                  <a:gd name="T27" fmla="*/ 14 h 23"/>
                  <a:gd name="T28" fmla="*/ 18 w 18"/>
                  <a:gd name="T29" fmla="*/ 23 h 23"/>
                  <a:gd name="T30" fmla="*/ 18 w 18"/>
                  <a:gd name="T31" fmla="*/ 23 h 23"/>
                  <a:gd name="T32" fmla="*/ 12 w 18"/>
                  <a:gd name="T33" fmla="*/ 23 h 23"/>
                  <a:gd name="T34" fmla="*/ 12 w 18"/>
                  <a:gd name="T35" fmla="*/ 8 h 23"/>
                  <a:gd name="T36" fmla="*/ 9 w 18"/>
                  <a:gd name="T37" fmla="*/ 5 h 23"/>
                  <a:gd name="T38" fmla="*/ 6 w 18"/>
                  <a:gd name="T39" fmla="*/ 5 h 23"/>
                  <a:gd name="T40" fmla="*/ 6 w 18"/>
                  <a:gd name="T41" fmla="*/ 5 h 23"/>
                  <a:gd name="T42" fmla="*/ 6 w 18"/>
                  <a:gd name="T43" fmla="*/ 10 h 23"/>
                  <a:gd name="T44" fmla="*/ 6 w 18"/>
                  <a:gd name="T45" fmla="*/ 10 h 23"/>
                  <a:gd name="T46" fmla="*/ 9 w 18"/>
                  <a:gd name="T47" fmla="*/ 10 h 23"/>
                  <a:gd name="T48" fmla="*/ 12 w 18"/>
                  <a:gd name="T49" fmla="*/ 8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8" h="23">
                    <a:moveTo>
                      <a:pt x="12" y="23"/>
                    </a:moveTo>
                    <a:cubicBezTo>
                      <a:pt x="12" y="23"/>
                      <a:pt x="12" y="23"/>
                      <a:pt x="12" y="23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3"/>
                      <a:pt x="6" y="23"/>
                      <a:pt x="5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5" y="0"/>
                      <a:pt x="18" y="3"/>
                      <a:pt x="18" y="8"/>
                    </a:cubicBezTo>
                    <a:cubicBezTo>
                      <a:pt x="18" y="10"/>
                      <a:pt x="16" y="13"/>
                      <a:pt x="14" y="14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8" y="23"/>
                      <a:pt x="18" y="23"/>
                      <a:pt x="18" y="23"/>
                    </a:cubicBezTo>
                    <a:lnTo>
                      <a:pt x="12" y="23"/>
                    </a:lnTo>
                    <a:close/>
                    <a:moveTo>
                      <a:pt x="12" y="8"/>
                    </a:moveTo>
                    <a:cubicBezTo>
                      <a:pt x="12" y="6"/>
                      <a:pt x="11" y="5"/>
                      <a:pt x="9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1" y="10"/>
                      <a:pt x="12" y="9"/>
                      <a:pt x="12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29" name="Freeform 42"/>
              <p:cNvSpPr>
                <a:spLocks/>
              </p:cNvSpPr>
              <p:nvPr userDrawn="1"/>
            </p:nvSpPr>
            <p:spPr bwMode="auto">
              <a:xfrm>
                <a:off x="6589713" y="6407150"/>
                <a:ext cx="61913" cy="79375"/>
              </a:xfrm>
              <a:custGeom>
                <a:avLst/>
                <a:gdLst>
                  <a:gd name="T0" fmla="*/ 0 w 19"/>
                  <a:gd name="T1" fmla="*/ 20 h 24"/>
                  <a:gd name="T2" fmla="*/ 0 w 19"/>
                  <a:gd name="T3" fmla="*/ 20 h 24"/>
                  <a:gd name="T4" fmla="*/ 3 w 19"/>
                  <a:gd name="T5" fmla="*/ 16 h 24"/>
                  <a:gd name="T6" fmla="*/ 3 w 19"/>
                  <a:gd name="T7" fmla="*/ 16 h 24"/>
                  <a:gd name="T8" fmla="*/ 9 w 19"/>
                  <a:gd name="T9" fmla="*/ 19 h 24"/>
                  <a:gd name="T10" fmla="*/ 13 w 19"/>
                  <a:gd name="T11" fmla="*/ 16 h 24"/>
                  <a:gd name="T12" fmla="*/ 10 w 19"/>
                  <a:gd name="T13" fmla="*/ 14 h 24"/>
                  <a:gd name="T14" fmla="*/ 8 w 19"/>
                  <a:gd name="T15" fmla="*/ 14 h 24"/>
                  <a:gd name="T16" fmla="*/ 1 w 19"/>
                  <a:gd name="T17" fmla="*/ 7 h 24"/>
                  <a:gd name="T18" fmla="*/ 9 w 19"/>
                  <a:gd name="T19" fmla="*/ 0 h 24"/>
                  <a:gd name="T20" fmla="*/ 18 w 19"/>
                  <a:gd name="T21" fmla="*/ 2 h 24"/>
                  <a:gd name="T22" fmla="*/ 18 w 19"/>
                  <a:gd name="T23" fmla="*/ 3 h 24"/>
                  <a:gd name="T24" fmla="*/ 15 w 19"/>
                  <a:gd name="T25" fmla="*/ 7 h 24"/>
                  <a:gd name="T26" fmla="*/ 15 w 19"/>
                  <a:gd name="T27" fmla="*/ 7 h 24"/>
                  <a:gd name="T28" fmla="*/ 9 w 19"/>
                  <a:gd name="T29" fmla="*/ 5 h 24"/>
                  <a:gd name="T30" fmla="*/ 7 w 19"/>
                  <a:gd name="T31" fmla="*/ 7 h 24"/>
                  <a:gd name="T32" fmla="*/ 10 w 19"/>
                  <a:gd name="T33" fmla="*/ 9 h 24"/>
                  <a:gd name="T34" fmla="*/ 11 w 19"/>
                  <a:gd name="T35" fmla="*/ 9 h 24"/>
                  <a:gd name="T36" fmla="*/ 19 w 19"/>
                  <a:gd name="T37" fmla="*/ 16 h 24"/>
                  <a:gd name="T38" fmla="*/ 9 w 19"/>
                  <a:gd name="T39" fmla="*/ 24 h 24"/>
                  <a:gd name="T40" fmla="*/ 0 w 19"/>
                  <a:gd name="T41" fmla="*/ 2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9" h="24">
                    <a:moveTo>
                      <a:pt x="0" y="2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5" y="17"/>
                      <a:pt x="7" y="19"/>
                      <a:pt x="9" y="19"/>
                    </a:cubicBezTo>
                    <a:cubicBezTo>
                      <a:pt x="11" y="19"/>
                      <a:pt x="13" y="18"/>
                      <a:pt x="13" y="16"/>
                    </a:cubicBezTo>
                    <a:cubicBezTo>
                      <a:pt x="13" y="15"/>
                      <a:pt x="12" y="15"/>
                      <a:pt x="10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3" y="14"/>
                      <a:pt x="1" y="11"/>
                      <a:pt x="1" y="7"/>
                    </a:cubicBezTo>
                    <a:cubicBezTo>
                      <a:pt x="1" y="3"/>
                      <a:pt x="4" y="0"/>
                      <a:pt x="9" y="0"/>
                    </a:cubicBezTo>
                    <a:cubicBezTo>
                      <a:pt x="13" y="0"/>
                      <a:pt x="16" y="1"/>
                      <a:pt x="18" y="2"/>
                    </a:cubicBezTo>
                    <a:cubicBezTo>
                      <a:pt x="18" y="2"/>
                      <a:pt x="18" y="3"/>
                      <a:pt x="18" y="3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3" y="6"/>
                      <a:pt x="11" y="5"/>
                      <a:pt x="9" y="5"/>
                    </a:cubicBezTo>
                    <a:cubicBezTo>
                      <a:pt x="8" y="5"/>
                      <a:pt x="7" y="6"/>
                      <a:pt x="7" y="7"/>
                    </a:cubicBezTo>
                    <a:cubicBezTo>
                      <a:pt x="7" y="8"/>
                      <a:pt x="8" y="8"/>
                      <a:pt x="10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6" y="10"/>
                      <a:pt x="19" y="12"/>
                      <a:pt x="19" y="16"/>
                    </a:cubicBezTo>
                    <a:cubicBezTo>
                      <a:pt x="19" y="21"/>
                      <a:pt x="15" y="24"/>
                      <a:pt x="9" y="24"/>
                    </a:cubicBezTo>
                    <a:cubicBezTo>
                      <a:pt x="6" y="24"/>
                      <a:pt x="2" y="22"/>
                      <a:pt x="0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30" name="Freeform 43"/>
              <p:cNvSpPr>
                <a:spLocks/>
              </p:cNvSpPr>
              <p:nvPr userDrawn="1"/>
            </p:nvSpPr>
            <p:spPr bwMode="auto">
              <a:xfrm>
                <a:off x="6681788" y="6407150"/>
                <a:ext cx="19050" cy="76200"/>
              </a:xfrm>
              <a:custGeom>
                <a:avLst/>
                <a:gdLst>
                  <a:gd name="T0" fmla="*/ 0 w 6"/>
                  <a:gd name="T1" fmla="*/ 0 h 23"/>
                  <a:gd name="T2" fmla="*/ 1 w 6"/>
                  <a:gd name="T3" fmla="*/ 0 h 23"/>
                  <a:gd name="T4" fmla="*/ 6 w 6"/>
                  <a:gd name="T5" fmla="*/ 0 h 23"/>
                  <a:gd name="T6" fmla="*/ 6 w 6"/>
                  <a:gd name="T7" fmla="*/ 0 h 23"/>
                  <a:gd name="T8" fmla="*/ 6 w 6"/>
                  <a:gd name="T9" fmla="*/ 23 h 23"/>
                  <a:gd name="T10" fmla="*/ 6 w 6"/>
                  <a:gd name="T11" fmla="*/ 23 h 23"/>
                  <a:gd name="T12" fmla="*/ 1 w 6"/>
                  <a:gd name="T13" fmla="*/ 23 h 23"/>
                  <a:gd name="T14" fmla="*/ 0 w 6"/>
                  <a:gd name="T15" fmla="*/ 23 h 23"/>
                  <a:gd name="T16" fmla="*/ 0 w 6"/>
                  <a:gd name="T17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3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0" y="23"/>
                      <a:pt x="0" y="23"/>
                      <a:pt x="0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31" name="Freeform 44"/>
              <p:cNvSpPr>
                <a:spLocks/>
              </p:cNvSpPr>
              <p:nvPr userDrawn="1"/>
            </p:nvSpPr>
            <p:spPr bwMode="auto">
              <a:xfrm>
                <a:off x="6729413" y="6407150"/>
                <a:ext cx="61913" cy="76200"/>
              </a:xfrm>
              <a:custGeom>
                <a:avLst/>
                <a:gdLst>
                  <a:gd name="T0" fmla="*/ 7 w 19"/>
                  <a:gd name="T1" fmla="*/ 23 h 23"/>
                  <a:gd name="T2" fmla="*/ 7 w 19"/>
                  <a:gd name="T3" fmla="*/ 23 h 23"/>
                  <a:gd name="T4" fmla="*/ 7 w 19"/>
                  <a:gd name="T5" fmla="*/ 23 h 23"/>
                  <a:gd name="T6" fmla="*/ 7 w 19"/>
                  <a:gd name="T7" fmla="*/ 23 h 23"/>
                  <a:gd name="T8" fmla="*/ 7 w 19"/>
                  <a:gd name="T9" fmla="*/ 23 h 23"/>
                  <a:gd name="T10" fmla="*/ 7 w 19"/>
                  <a:gd name="T11" fmla="*/ 6 h 23"/>
                  <a:gd name="T12" fmla="*/ 6 w 19"/>
                  <a:gd name="T13" fmla="*/ 5 h 23"/>
                  <a:gd name="T14" fmla="*/ 6 w 19"/>
                  <a:gd name="T15" fmla="*/ 5 h 23"/>
                  <a:gd name="T16" fmla="*/ 1 w 19"/>
                  <a:gd name="T17" fmla="*/ 5 h 23"/>
                  <a:gd name="T18" fmla="*/ 1 w 19"/>
                  <a:gd name="T19" fmla="*/ 5 h 23"/>
                  <a:gd name="T20" fmla="*/ 0 w 19"/>
                  <a:gd name="T21" fmla="*/ 5 h 23"/>
                  <a:gd name="T22" fmla="*/ 0 w 19"/>
                  <a:gd name="T23" fmla="*/ 5 h 23"/>
                  <a:gd name="T24" fmla="*/ 0 w 19"/>
                  <a:gd name="T25" fmla="*/ 5 h 23"/>
                  <a:gd name="T26" fmla="*/ 0 w 19"/>
                  <a:gd name="T27" fmla="*/ 5 h 23"/>
                  <a:gd name="T28" fmla="*/ 0 w 19"/>
                  <a:gd name="T29" fmla="*/ 0 h 23"/>
                  <a:gd name="T30" fmla="*/ 1 w 19"/>
                  <a:gd name="T31" fmla="*/ 0 h 23"/>
                  <a:gd name="T32" fmla="*/ 1 w 19"/>
                  <a:gd name="T33" fmla="*/ 0 h 23"/>
                  <a:gd name="T34" fmla="*/ 18 w 19"/>
                  <a:gd name="T35" fmla="*/ 0 h 23"/>
                  <a:gd name="T36" fmla="*/ 19 w 19"/>
                  <a:gd name="T37" fmla="*/ 0 h 23"/>
                  <a:gd name="T38" fmla="*/ 19 w 19"/>
                  <a:gd name="T39" fmla="*/ 0 h 23"/>
                  <a:gd name="T40" fmla="*/ 19 w 19"/>
                  <a:gd name="T41" fmla="*/ 0 h 23"/>
                  <a:gd name="T42" fmla="*/ 19 w 19"/>
                  <a:gd name="T43" fmla="*/ 5 h 23"/>
                  <a:gd name="T44" fmla="*/ 19 w 19"/>
                  <a:gd name="T45" fmla="*/ 5 h 23"/>
                  <a:gd name="T46" fmla="*/ 19 w 19"/>
                  <a:gd name="T47" fmla="*/ 5 h 23"/>
                  <a:gd name="T48" fmla="*/ 18 w 19"/>
                  <a:gd name="T49" fmla="*/ 5 h 23"/>
                  <a:gd name="T50" fmla="*/ 13 w 19"/>
                  <a:gd name="T51" fmla="*/ 5 h 23"/>
                  <a:gd name="T52" fmla="*/ 13 w 19"/>
                  <a:gd name="T53" fmla="*/ 5 h 23"/>
                  <a:gd name="T54" fmla="*/ 13 w 19"/>
                  <a:gd name="T55" fmla="*/ 6 h 23"/>
                  <a:gd name="T56" fmla="*/ 13 w 19"/>
                  <a:gd name="T57" fmla="*/ 6 h 23"/>
                  <a:gd name="T58" fmla="*/ 13 w 19"/>
                  <a:gd name="T59" fmla="*/ 23 h 23"/>
                  <a:gd name="T60" fmla="*/ 13 w 19"/>
                  <a:gd name="T61" fmla="*/ 23 h 23"/>
                  <a:gd name="T62" fmla="*/ 12 w 19"/>
                  <a:gd name="T63" fmla="*/ 23 h 23"/>
                  <a:gd name="T64" fmla="*/ 12 w 19"/>
                  <a:gd name="T65" fmla="*/ 23 h 23"/>
                  <a:gd name="T66" fmla="*/ 7 w 19"/>
                  <a:gd name="T67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9" h="23">
                    <a:moveTo>
                      <a:pt x="7" y="23"/>
                    </a:move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3"/>
                      <a:pt x="13" y="23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lnTo>
                      <a:pt x="7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32" name="Freeform 45"/>
              <p:cNvSpPr>
                <a:spLocks/>
              </p:cNvSpPr>
              <p:nvPr userDrawn="1"/>
            </p:nvSpPr>
            <p:spPr bwMode="auto">
              <a:xfrm>
                <a:off x="6821488" y="6407150"/>
                <a:ext cx="52388" cy="76200"/>
              </a:xfrm>
              <a:custGeom>
                <a:avLst/>
                <a:gdLst>
                  <a:gd name="T0" fmla="*/ 0 w 16"/>
                  <a:gd name="T1" fmla="*/ 0 h 23"/>
                  <a:gd name="T2" fmla="*/ 0 w 16"/>
                  <a:gd name="T3" fmla="*/ 0 h 23"/>
                  <a:gd name="T4" fmla="*/ 15 w 16"/>
                  <a:gd name="T5" fmla="*/ 0 h 23"/>
                  <a:gd name="T6" fmla="*/ 16 w 16"/>
                  <a:gd name="T7" fmla="*/ 0 h 23"/>
                  <a:gd name="T8" fmla="*/ 16 w 16"/>
                  <a:gd name="T9" fmla="*/ 5 h 23"/>
                  <a:gd name="T10" fmla="*/ 15 w 16"/>
                  <a:gd name="T11" fmla="*/ 5 h 23"/>
                  <a:gd name="T12" fmla="*/ 6 w 16"/>
                  <a:gd name="T13" fmla="*/ 5 h 23"/>
                  <a:gd name="T14" fmla="*/ 6 w 16"/>
                  <a:gd name="T15" fmla="*/ 5 h 23"/>
                  <a:gd name="T16" fmla="*/ 6 w 16"/>
                  <a:gd name="T17" fmla="*/ 9 h 23"/>
                  <a:gd name="T18" fmla="*/ 6 w 16"/>
                  <a:gd name="T19" fmla="*/ 9 h 23"/>
                  <a:gd name="T20" fmla="*/ 14 w 16"/>
                  <a:gd name="T21" fmla="*/ 9 h 23"/>
                  <a:gd name="T22" fmla="*/ 14 w 16"/>
                  <a:gd name="T23" fmla="*/ 9 h 23"/>
                  <a:gd name="T24" fmla="*/ 14 w 16"/>
                  <a:gd name="T25" fmla="*/ 14 h 23"/>
                  <a:gd name="T26" fmla="*/ 14 w 16"/>
                  <a:gd name="T27" fmla="*/ 14 h 23"/>
                  <a:gd name="T28" fmla="*/ 6 w 16"/>
                  <a:gd name="T29" fmla="*/ 14 h 23"/>
                  <a:gd name="T30" fmla="*/ 6 w 16"/>
                  <a:gd name="T31" fmla="*/ 14 h 23"/>
                  <a:gd name="T32" fmla="*/ 6 w 16"/>
                  <a:gd name="T33" fmla="*/ 18 h 23"/>
                  <a:gd name="T34" fmla="*/ 6 w 16"/>
                  <a:gd name="T35" fmla="*/ 18 h 23"/>
                  <a:gd name="T36" fmla="*/ 15 w 16"/>
                  <a:gd name="T37" fmla="*/ 18 h 23"/>
                  <a:gd name="T38" fmla="*/ 16 w 16"/>
                  <a:gd name="T39" fmla="*/ 19 h 23"/>
                  <a:gd name="T40" fmla="*/ 16 w 16"/>
                  <a:gd name="T41" fmla="*/ 23 h 23"/>
                  <a:gd name="T42" fmla="*/ 15 w 16"/>
                  <a:gd name="T43" fmla="*/ 23 h 23"/>
                  <a:gd name="T44" fmla="*/ 0 w 16"/>
                  <a:gd name="T45" fmla="*/ 23 h 23"/>
                  <a:gd name="T46" fmla="*/ 0 w 16"/>
                  <a:gd name="T47" fmla="*/ 23 h 23"/>
                  <a:gd name="T48" fmla="*/ 0 w 16"/>
                  <a:gd name="T4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" h="2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5"/>
                      <a:pt x="16" y="5"/>
                      <a:pt x="1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6" y="18"/>
                      <a:pt x="16" y="18"/>
                      <a:pt x="16" y="19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3"/>
                      <a:pt x="16" y="23"/>
                      <a:pt x="15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33" name="Freeform 46"/>
              <p:cNvSpPr>
                <a:spLocks/>
              </p:cNvSpPr>
              <p:nvPr userDrawn="1"/>
            </p:nvSpPr>
            <p:spPr bwMode="auto">
              <a:xfrm>
                <a:off x="6899275" y="6407150"/>
                <a:ext cx="61913" cy="76200"/>
              </a:xfrm>
              <a:custGeom>
                <a:avLst/>
                <a:gdLst>
                  <a:gd name="T0" fmla="*/ 7 w 19"/>
                  <a:gd name="T1" fmla="*/ 23 h 23"/>
                  <a:gd name="T2" fmla="*/ 7 w 19"/>
                  <a:gd name="T3" fmla="*/ 23 h 23"/>
                  <a:gd name="T4" fmla="*/ 6 w 19"/>
                  <a:gd name="T5" fmla="*/ 23 h 23"/>
                  <a:gd name="T6" fmla="*/ 6 w 19"/>
                  <a:gd name="T7" fmla="*/ 23 h 23"/>
                  <a:gd name="T8" fmla="*/ 6 w 19"/>
                  <a:gd name="T9" fmla="*/ 23 h 23"/>
                  <a:gd name="T10" fmla="*/ 6 w 19"/>
                  <a:gd name="T11" fmla="*/ 6 h 23"/>
                  <a:gd name="T12" fmla="*/ 6 w 19"/>
                  <a:gd name="T13" fmla="*/ 5 h 23"/>
                  <a:gd name="T14" fmla="*/ 6 w 19"/>
                  <a:gd name="T15" fmla="*/ 5 h 23"/>
                  <a:gd name="T16" fmla="*/ 1 w 19"/>
                  <a:gd name="T17" fmla="*/ 5 h 23"/>
                  <a:gd name="T18" fmla="*/ 0 w 19"/>
                  <a:gd name="T19" fmla="*/ 5 h 23"/>
                  <a:gd name="T20" fmla="*/ 0 w 19"/>
                  <a:gd name="T21" fmla="*/ 5 h 23"/>
                  <a:gd name="T22" fmla="*/ 0 w 19"/>
                  <a:gd name="T23" fmla="*/ 5 h 23"/>
                  <a:gd name="T24" fmla="*/ 0 w 19"/>
                  <a:gd name="T25" fmla="*/ 5 h 23"/>
                  <a:gd name="T26" fmla="*/ 0 w 19"/>
                  <a:gd name="T27" fmla="*/ 5 h 23"/>
                  <a:gd name="T28" fmla="*/ 0 w 19"/>
                  <a:gd name="T29" fmla="*/ 0 h 23"/>
                  <a:gd name="T30" fmla="*/ 0 w 19"/>
                  <a:gd name="T31" fmla="*/ 0 h 23"/>
                  <a:gd name="T32" fmla="*/ 1 w 19"/>
                  <a:gd name="T33" fmla="*/ 0 h 23"/>
                  <a:gd name="T34" fmla="*/ 18 w 19"/>
                  <a:gd name="T35" fmla="*/ 0 h 23"/>
                  <a:gd name="T36" fmla="*/ 18 w 19"/>
                  <a:gd name="T37" fmla="*/ 0 h 23"/>
                  <a:gd name="T38" fmla="*/ 19 w 19"/>
                  <a:gd name="T39" fmla="*/ 0 h 23"/>
                  <a:gd name="T40" fmla="*/ 19 w 19"/>
                  <a:gd name="T41" fmla="*/ 0 h 23"/>
                  <a:gd name="T42" fmla="*/ 19 w 19"/>
                  <a:gd name="T43" fmla="*/ 5 h 23"/>
                  <a:gd name="T44" fmla="*/ 18 w 19"/>
                  <a:gd name="T45" fmla="*/ 5 h 23"/>
                  <a:gd name="T46" fmla="*/ 18 w 19"/>
                  <a:gd name="T47" fmla="*/ 5 h 23"/>
                  <a:gd name="T48" fmla="*/ 18 w 19"/>
                  <a:gd name="T49" fmla="*/ 5 h 23"/>
                  <a:gd name="T50" fmla="*/ 13 w 19"/>
                  <a:gd name="T51" fmla="*/ 5 h 23"/>
                  <a:gd name="T52" fmla="*/ 12 w 19"/>
                  <a:gd name="T53" fmla="*/ 5 h 23"/>
                  <a:gd name="T54" fmla="*/ 12 w 19"/>
                  <a:gd name="T55" fmla="*/ 6 h 23"/>
                  <a:gd name="T56" fmla="*/ 12 w 19"/>
                  <a:gd name="T57" fmla="*/ 6 h 23"/>
                  <a:gd name="T58" fmla="*/ 12 w 19"/>
                  <a:gd name="T59" fmla="*/ 23 h 23"/>
                  <a:gd name="T60" fmla="*/ 12 w 19"/>
                  <a:gd name="T61" fmla="*/ 23 h 23"/>
                  <a:gd name="T62" fmla="*/ 12 w 19"/>
                  <a:gd name="T63" fmla="*/ 23 h 23"/>
                  <a:gd name="T64" fmla="*/ 12 w 19"/>
                  <a:gd name="T65" fmla="*/ 23 h 23"/>
                  <a:gd name="T66" fmla="*/ 7 w 19"/>
                  <a:gd name="T67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9" h="23">
                    <a:moveTo>
                      <a:pt x="7" y="23"/>
                    </a:move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9" y="5"/>
                      <a:pt x="19" y="5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2" y="5"/>
                      <a:pt x="12" y="5"/>
                    </a:cubicBezTo>
                    <a:cubicBezTo>
                      <a:pt x="12" y="5"/>
                      <a:pt x="12" y="6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lnTo>
                      <a:pt x="7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</p:grpSp>
        <p:grpSp>
          <p:nvGrpSpPr>
            <p:cNvPr id="12" name="Gruppe 11"/>
            <p:cNvGrpSpPr/>
            <p:nvPr userDrawn="1"/>
          </p:nvGrpSpPr>
          <p:grpSpPr>
            <a:xfrm>
              <a:off x="5880100" y="5659438"/>
              <a:ext cx="511175" cy="544512"/>
              <a:chOff x="5880100" y="5659438"/>
              <a:chExt cx="511175" cy="544512"/>
            </a:xfrm>
            <a:grpFill/>
          </p:grpSpPr>
          <p:sp>
            <p:nvSpPr>
              <p:cNvPr id="13" name="Freeform 47"/>
              <p:cNvSpPr>
                <a:spLocks/>
              </p:cNvSpPr>
              <p:nvPr userDrawn="1"/>
            </p:nvSpPr>
            <p:spPr bwMode="auto">
              <a:xfrm>
                <a:off x="6143625" y="5678488"/>
                <a:ext cx="247650" cy="496887"/>
              </a:xfrm>
              <a:custGeom>
                <a:avLst/>
                <a:gdLst>
                  <a:gd name="T0" fmla="*/ 76 w 76"/>
                  <a:gd name="T1" fmla="*/ 123 h 151"/>
                  <a:gd name="T2" fmla="*/ 60 w 76"/>
                  <a:gd name="T3" fmla="*/ 115 h 151"/>
                  <a:gd name="T4" fmla="*/ 45 w 76"/>
                  <a:gd name="T5" fmla="*/ 52 h 151"/>
                  <a:gd name="T6" fmla="*/ 53 w 76"/>
                  <a:gd name="T7" fmla="*/ 0 h 151"/>
                  <a:gd name="T8" fmla="*/ 53 w 76"/>
                  <a:gd name="T9" fmla="*/ 0 h 151"/>
                  <a:gd name="T10" fmla="*/ 30 w 76"/>
                  <a:gd name="T11" fmla="*/ 57 h 151"/>
                  <a:gd name="T12" fmla="*/ 44 w 76"/>
                  <a:gd name="T13" fmla="*/ 151 h 151"/>
                  <a:gd name="T14" fmla="*/ 76 w 76"/>
                  <a:gd name="T15" fmla="*/ 123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6" h="151">
                    <a:moveTo>
                      <a:pt x="76" y="123"/>
                    </a:moveTo>
                    <a:cubicBezTo>
                      <a:pt x="72" y="121"/>
                      <a:pt x="68" y="119"/>
                      <a:pt x="60" y="115"/>
                    </a:cubicBezTo>
                    <a:cubicBezTo>
                      <a:pt x="40" y="103"/>
                      <a:pt x="34" y="84"/>
                      <a:pt x="45" y="52"/>
                    </a:cubicBezTo>
                    <a:cubicBezTo>
                      <a:pt x="52" y="33"/>
                      <a:pt x="55" y="17"/>
                      <a:pt x="53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2" y="21"/>
                      <a:pt x="44" y="34"/>
                      <a:pt x="30" y="57"/>
                    </a:cubicBezTo>
                    <a:cubicBezTo>
                      <a:pt x="0" y="105"/>
                      <a:pt x="30" y="140"/>
                      <a:pt x="44" y="151"/>
                    </a:cubicBezTo>
                    <a:cubicBezTo>
                      <a:pt x="57" y="144"/>
                      <a:pt x="68" y="135"/>
                      <a:pt x="76" y="1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4" name="Freeform 48"/>
              <p:cNvSpPr>
                <a:spLocks/>
              </p:cNvSpPr>
              <p:nvPr userDrawn="1"/>
            </p:nvSpPr>
            <p:spPr bwMode="auto">
              <a:xfrm>
                <a:off x="5997575" y="5665788"/>
                <a:ext cx="301625" cy="538162"/>
              </a:xfrm>
              <a:custGeom>
                <a:avLst/>
                <a:gdLst>
                  <a:gd name="T0" fmla="*/ 61 w 93"/>
                  <a:gd name="T1" fmla="*/ 59 h 164"/>
                  <a:gd name="T2" fmla="*/ 93 w 93"/>
                  <a:gd name="T3" fmla="*/ 1 h 164"/>
                  <a:gd name="T4" fmla="*/ 92 w 93"/>
                  <a:gd name="T5" fmla="*/ 0 h 164"/>
                  <a:gd name="T6" fmla="*/ 38 w 93"/>
                  <a:gd name="T7" fmla="*/ 58 h 164"/>
                  <a:gd name="T8" fmla="*/ 11 w 93"/>
                  <a:gd name="T9" fmla="*/ 154 h 164"/>
                  <a:gd name="T10" fmla="*/ 51 w 93"/>
                  <a:gd name="T11" fmla="*/ 164 h 164"/>
                  <a:gd name="T12" fmla="*/ 60 w 93"/>
                  <a:gd name="T13" fmla="*/ 163 h 164"/>
                  <a:gd name="T14" fmla="*/ 61 w 93"/>
                  <a:gd name="T15" fmla="*/ 59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3" h="164">
                    <a:moveTo>
                      <a:pt x="61" y="59"/>
                    </a:moveTo>
                    <a:cubicBezTo>
                      <a:pt x="84" y="32"/>
                      <a:pt x="91" y="19"/>
                      <a:pt x="93" y="1"/>
                    </a:cubicBezTo>
                    <a:cubicBezTo>
                      <a:pt x="93" y="0"/>
                      <a:pt x="92" y="0"/>
                      <a:pt x="92" y="0"/>
                    </a:cubicBezTo>
                    <a:cubicBezTo>
                      <a:pt x="87" y="23"/>
                      <a:pt x="73" y="34"/>
                      <a:pt x="38" y="58"/>
                    </a:cubicBezTo>
                    <a:cubicBezTo>
                      <a:pt x="0" y="83"/>
                      <a:pt x="2" y="127"/>
                      <a:pt x="11" y="154"/>
                    </a:cubicBezTo>
                    <a:cubicBezTo>
                      <a:pt x="23" y="160"/>
                      <a:pt x="36" y="164"/>
                      <a:pt x="51" y="164"/>
                    </a:cubicBezTo>
                    <a:cubicBezTo>
                      <a:pt x="54" y="164"/>
                      <a:pt x="57" y="164"/>
                      <a:pt x="60" y="163"/>
                    </a:cubicBezTo>
                    <a:cubicBezTo>
                      <a:pt x="32" y="122"/>
                      <a:pt x="34" y="90"/>
                      <a:pt x="6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  <p:sp>
            <p:nvSpPr>
              <p:cNvPr id="15" name="Freeform 49"/>
              <p:cNvSpPr>
                <a:spLocks/>
              </p:cNvSpPr>
              <p:nvPr userDrawn="1"/>
            </p:nvSpPr>
            <p:spPr bwMode="auto">
              <a:xfrm>
                <a:off x="5880100" y="5659438"/>
                <a:ext cx="403225" cy="436562"/>
              </a:xfrm>
              <a:custGeom>
                <a:avLst/>
                <a:gdLst>
                  <a:gd name="T0" fmla="*/ 83 w 124"/>
                  <a:gd name="T1" fmla="*/ 41 h 133"/>
                  <a:gd name="T2" fmla="*/ 124 w 124"/>
                  <a:gd name="T3" fmla="*/ 0 h 133"/>
                  <a:gd name="T4" fmla="*/ 123 w 124"/>
                  <a:gd name="T5" fmla="*/ 0 h 133"/>
                  <a:gd name="T6" fmla="*/ 52 w 124"/>
                  <a:gd name="T7" fmla="*/ 32 h 133"/>
                  <a:gd name="T8" fmla="*/ 1 w 124"/>
                  <a:gd name="T9" fmla="*/ 64 h 133"/>
                  <a:gd name="T10" fmla="*/ 0 w 124"/>
                  <a:gd name="T11" fmla="*/ 79 h 133"/>
                  <a:gd name="T12" fmla="*/ 19 w 124"/>
                  <a:gd name="T13" fmla="*/ 133 h 133"/>
                  <a:gd name="T14" fmla="*/ 83 w 124"/>
                  <a:gd name="T15" fmla="*/ 41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" h="133">
                    <a:moveTo>
                      <a:pt x="83" y="41"/>
                    </a:moveTo>
                    <a:cubicBezTo>
                      <a:pt x="108" y="30"/>
                      <a:pt x="120" y="13"/>
                      <a:pt x="124" y="0"/>
                    </a:cubicBezTo>
                    <a:cubicBezTo>
                      <a:pt x="123" y="0"/>
                      <a:pt x="123" y="0"/>
                      <a:pt x="123" y="0"/>
                    </a:cubicBezTo>
                    <a:cubicBezTo>
                      <a:pt x="112" y="23"/>
                      <a:pt x="90" y="27"/>
                      <a:pt x="52" y="32"/>
                    </a:cubicBezTo>
                    <a:cubicBezTo>
                      <a:pt x="29" y="35"/>
                      <a:pt x="12" y="48"/>
                      <a:pt x="1" y="64"/>
                    </a:cubicBezTo>
                    <a:cubicBezTo>
                      <a:pt x="0" y="69"/>
                      <a:pt x="0" y="74"/>
                      <a:pt x="0" y="79"/>
                    </a:cubicBezTo>
                    <a:cubicBezTo>
                      <a:pt x="0" y="99"/>
                      <a:pt x="7" y="118"/>
                      <a:pt x="19" y="133"/>
                    </a:cubicBezTo>
                    <a:cubicBezTo>
                      <a:pt x="18" y="68"/>
                      <a:pt x="52" y="54"/>
                      <a:pt x="83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a-DK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741068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87374" y="359273"/>
            <a:ext cx="6145023" cy="1621619"/>
          </a:xfrm>
        </p:spPr>
        <p:txBody>
          <a:bodyPr/>
          <a:lstStyle/>
          <a:p>
            <a:r>
              <a:rPr lang="da-DK" kern="0" cap="all" dirty="0">
                <a:solidFill>
                  <a:schemeClr val="tx2">
                    <a:lumMod val="50000"/>
                  </a:schemeClr>
                </a:solidFill>
                <a:cs typeface="Arial"/>
              </a:rPr>
              <a:t>Adgangskrav KEMI</a:t>
            </a:r>
            <a:endParaRPr lang="da-DK" dirty="0">
              <a:solidFill>
                <a:schemeClr val="accent4"/>
              </a:solidFill>
            </a:endParaRPr>
          </a:p>
        </p:txBody>
      </p:sp>
      <p:sp>
        <p:nvSpPr>
          <p:cNvPr id="8" name="Pladsholder til tekst 5"/>
          <p:cNvSpPr>
            <a:spLocks noGrp="1"/>
          </p:cNvSpPr>
          <p:nvPr>
            <p:ph type="body" sz="quarter" idx="12"/>
          </p:nvPr>
        </p:nvSpPr>
        <p:spPr>
          <a:xfrm>
            <a:off x="587373" y="1315746"/>
            <a:ext cx="5701131" cy="505297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dirty="0"/>
              <a:t>Der er fri adgang for kvalificerede ansøgere</a:t>
            </a:r>
          </a:p>
          <a:p>
            <a:pPr marL="0" indent="0" fontAlgn="base">
              <a:buNone/>
            </a:pPr>
            <a:r>
              <a:rPr lang="da-DK" dirty="0"/>
              <a:t>	Dansk A</a:t>
            </a:r>
          </a:p>
          <a:p>
            <a:pPr marL="0" indent="0" fontAlgn="base">
              <a:buNone/>
            </a:pPr>
            <a:r>
              <a:rPr lang="da-DK" dirty="0"/>
              <a:t>	Engelsk B</a:t>
            </a:r>
          </a:p>
          <a:p>
            <a:pPr marL="0" indent="0" fontAlgn="base">
              <a:buNone/>
            </a:pPr>
            <a:r>
              <a:rPr lang="da-DK" dirty="0"/>
              <a:t>	Matematik A</a:t>
            </a:r>
            <a:br>
              <a:rPr lang="da-DK" dirty="0"/>
            </a:br>
            <a:br>
              <a:rPr lang="da-DK" dirty="0"/>
            </a:br>
            <a:br>
              <a:rPr lang="da-DK" dirty="0"/>
            </a:br>
            <a:r>
              <a:rPr lang="da-DK" dirty="0"/>
              <a:t>Samt ét af følgende sæt krav for kemi</a:t>
            </a:r>
          </a:p>
          <a:p>
            <a:pPr marL="0" indent="0" fontAlgn="base">
              <a:buNone/>
            </a:pPr>
            <a:r>
              <a:rPr lang="da-DK" dirty="0"/>
              <a:t>	Fysik A og Kemi B</a:t>
            </a:r>
          </a:p>
          <a:p>
            <a:pPr marL="0" indent="0" fontAlgn="base">
              <a:buNone/>
            </a:pPr>
            <a:r>
              <a:rPr lang="da-DK" dirty="0"/>
              <a:t>	Fysik A og Bioteknologi A</a:t>
            </a:r>
          </a:p>
          <a:p>
            <a:pPr marL="0" indent="0" fontAlgn="base">
              <a:buNone/>
            </a:pPr>
            <a:r>
              <a:rPr lang="da-DK" dirty="0"/>
              <a:t>	Fysik B og Kemi A</a:t>
            </a:r>
          </a:p>
          <a:p>
            <a:pPr marL="0" indent="0" fontAlgn="base">
              <a:buNone/>
            </a:pPr>
            <a:r>
              <a:rPr lang="da-DK" dirty="0"/>
              <a:t>	Geovidenskab A og Kemi A</a:t>
            </a:r>
          </a:p>
          <a:p>
            <a:pPr>
              <a:lnSpc>
                <a:spcPct val="100000"/>
              </a:lnSpc>
            </a:pPr>
            <a:endParaRPr lang="da-DK" dirty="0"/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23AD575A-911E-AB4C-9AA9-63F843DAEF8E}"/>
              </a:ext>
            </a:extLst>
          </p:cNvPr>
          <p:cNvSpPr/>
          <p:nvPr/>
        </p:nvSpPr>
        <p:spPr>
          <a:xfrm>
            <a:off x="4798793" y="1457384"/>
            <a:ext cx="1483334" cy="1479981"/>
          </a:xfrm>
          <a:custGeom>
            <a:avLst/>
            <a:gdLst/>
            <a:ahLst/>
            <a:cxnLst/>
            <a:rect l="l" t="t" r="r" b="b"/>
            <a:pathLst>
              <a:path w="1483334" h="1479981">
                <a:moveTo>
                  <a:pt x="741667" y="0"/>
                </a:moveTo>
                <a:lnTo>
                  <a:pt x="680838" y="2453"/>
                </a:lnTo>
                <a:lnTo>
                  <a:pt x="621364" y="9685"/>
                </a:lnTo>
                <a:lnTo>
                  <a:pt x="563435" y="21506"/>
                </a:lnTo>
                <a:lnTo>
                  <a:pt x="507242" y="37725"/>
                </a:lnTo>
                <a:lnTo>
                  <a:pt x="452976" y="58152"/>
                </a:lnTo>
                <a:lnTo>
                  <a:pt x="400827" y="82596"/>
                </a:lnTo>
                <a:lnTo>
                  <a:pt x="350987" y="110867"/>
                </a:lnTo>
                <a:lnTo>
                  <a:pt x="303647" y="142775"/>
                </a:lnTo>
                <a:lnTo>
                  <a:pt x="258997" y="178128"/>
                </a:lnTo>
                <a:lnTo>
                  <a:pt x="217228" y="216738"/>
                </a:lnTo>
                <a:lnTo>
                  <a:pt x="178532" y="258412"/>
                </a:lnTo>
                <a:lnTo>
                  <a:pt x="143098" y="302961"/>
                </a:lnTo>
                <a:lnTo>
                  <a:pt x="111118" y="350195"/>
                </a:lnTo>
                <a:lnTo>
                  <a:pt x="82783" y="399922"/>
                </a:lnTo>
                <a:lnTo>
                  <a:pt x="58283" y="451952"/>
                </a:lnTo>
                <a:lnTo>
                  <a:pt x="37810" y="506096"/>
                </a:lnTo>
                <a:lnTo>
                  <a:pt x="21554" y="562162"/>
                </a:lnTo>
                <a:lnTo>
                  <a:pt x="9707" y="619960"/>
                </a:lnTo>
                <a:lnTo>
                  <a:pt x="2458" y="679300"/>
                </a:lnTo>
                <a:lnTo>
                  <a:pt x="0" y="739990"/>
                </a:lnTo>
                <a:lnTo>
                  <a:pt x="2458" y="800681"/>
                </a:lnTo>
                <a:lnTo>
                  <a:pt x="9707" y="860021"/>
                </a:lnTo>
                <a:lnTo>
                  <a:pt x="21554" y="917819"/>
                </a:lnTo>
                <a:lnTo>
                  <a:pt x="37810" y="973885"/>
                </a:lnTo>
                <a:lnTo>
                  <a:pt x="58283" y="1028028"/>
                </a:lnTo>
                <a:lnTo>
                  <a:pt x="82783" y="1080059"/>
                </a:lnTo>
                <a:lnTo>
                  <a:pt x="111118" y="1129786"/>
                </a:lnTo>
                <a:lnTo>
                  <a:pt x="143098" y="1177020"/>
                </a:lnTo>
                <a:lnTo>
                  <a:pt x="178532" y="1221569"/>
                </a:lnTo>
                <a:lnTo>
                  <a:pt x="217228" y="1263243"/>
                </a:lnTo>
                <a:lnTo>
                  <a:pt x="258997" y="1301852"/>
                </a:lnTo>
                <a:lnTo>
                  <a:pt x="303647" y="1337206"/>
                </a:lnTo>
                <a:lnTo>
                  <a:pt x="350987" y="1369114"/>
                </a:lnTo>
                <a:lnTo>
                  <a:pt x="400827" y="1397385"/>
                </a:lnTo>
                <a:lnTo>
                  <a:pt x="452976" y="1421829"/>
                </a:lnTo>
                <a:lnTo>
                  <a:pt x="507242" y="1442256"/>
                </a:lnTo>
                <a:lnTo>
                  <a:pt x="563435" y="1458475"/>
                </a:lnTo>
                <a:lnTo>
                  <a:pt x="621364" y="1470296"/>
                </a:lnTo>
                <a:lnTo>
                  <a:pt x="680838" y="1477528"/>
                </a:lnTo>
                <a:lnTo>
                  <a:pt x="741667" y="1479981"/>
                </a:lnTo>
                <a:lnTo>
                  <a:pt x="802495" y="1477528"/>
                </a:lnTo>
                <a:lnTo>
                  <a:pt x="861969" y="1470296"/>
                </a:lnTo>
                <a:lnTo>
                  <a:pt x="919899" y="1458475"/>
                </a:lnTo>
                <a:lnTo>
                  <a:pt x="976092" y="1442256"/>
                </a:lnTo>
                <a:lnTo>
                  <a:pt x="1030358" y="1421829"/>
                </a:lnTo>
                <a:lnTo>
                  <a:pt x="1082506" y="1397385"/>
                </a:lnTo>
                <a:lnTo>
                  <a:pt x="1132346" y="1369114"/>
                </a:lnTo>
                <a:lnTo>
                  <a:pt x="1179687" y="1337206"/>
                </a:lnTo>
                <a:lnTo>
                  <a:pt x="1224337" y="1301852"/>
                </a:lnTo>
                <a:lnTo>
                  <a:pt x="1266105" y="1263243"/>
                </a:lnTo>
                <a:lnTo>
                  <a:pt x="1304802" y="1221569"/>
                </a:lnTo>
                <a:lnTo>
                  <a:pt x="1340236" y="1177020"/>
                </a:lnTo>
                <a:lnTo>
                  <a:pt x="1372216" y="1129786"/>
                </a:lnTo>
                <a:lnTo>
                  <a:pt x="1400551" y="1080059"/>
                </a:lnTo>
                <a:lnTo>
                  <a:pt x="1425050" y="1028028"/>
                </a:lnTo>
                <a:lnTo>
                  <a:pt x="1445524" y="973885"/>
                </a:lnTo>
                <a:lnTo>
                  <a:pt x="1461779" y="917819"/>
                </a:lnTo>
                <a:lnTo>
                  <a:pt x="1473627" y="860021"/>
                </a:lnTo>
                <a:lnTo>
                  <a:pt x="1480876" y="800681"/>
                </a:lnTo>
                <a:lnTo>
                  <a:pt x="1483334" y="739990"/>
                </a:lnTo>
                <a:lnTo>
                  <a:pt x="1480876" y="679300"/>
                </a:lnTo>
                <a:lnTo>
                  <a:pt x="1473627" y="619960"/>
                </a:lnTo>
                <a:lnTo>
                  <a:pt x="1461779" y="562162"/>
                </a:lnTo>
                <a:lnTo>
                  <a:pt x="1445524" y="506096"/>
                </a:lnTo>
                <a:lnTo>
                  <a:pt x="1425050" y="451952"/>
                </a:lnTo>
                <a:lnTo>
                  <a:pt x="1400551" y="399922"/>
                </a:lnTo>
                <a:lnTo>
                  <a:pt x="1372216" y="350195"/>
                </a:lnTo>
                <a:lnTo>
                  <a:pt x="1340236" y="302961"/>
                </a:lnTo>
                <a:lnTo>
                  <a:pt x="1304802" y="258412"/>
                </a:lnTo>
                <a:lnTo>
                  <a:pt x="1266105" y="216738"/>
                </a:lnTo>
                <a:lnTo>
                  <a:pt x="1224337" y="178128"/>
                </a:lnTo>
                <a:lnTo>
                  <a:pt x="1179687" y="142775"/>
                </a:lnTo>
                <a:lnTo>
                  <a:pt x="1132346" y="110867"/>
                </a:lnTo>
                <a:lnTo>
                  <a:pt x="1082506" y="82596"/>
                </a:lnTo>
                <a:lnTo>
                  <a:pt x="1030358" y="58152"/>
                </a:lnTo>
                <a:lnTo>
                  <a:pt x="976092" y="37725"/>
                </a:lnTo>
                <a:lnTo>
                  <a:pt x="919899" y="21506"/>
                </a:lnTo>
                <a:lnTo>
                  <a:pt x="861969" y="9685"/>
                </a:lnTo>
                <a:lnTo>
                  <a:pt x="802495" y="2453"/>
                </a:lnTo>
                <a:lnTo>
                  <a:pt x="741667" y="0"/>
                </a:lnTo>
                <a:close/>
              </a:path>
            </a:pathLst>
          </a:custGeom>
          <a:solidFill>
            <a:srgbClr val="00B0F0"/>
          </a:solidFill>
        </p:spPr>
        <p:txBody>
          <a:bodyPr wrap="square" lIns="72000" tIns="72000" rIns="72000" bIns="72000" rtlCol="0" anchor="ctr" anchorCtr="0">
            <a:noAutofit/>
          </a:bodyPr>
          <a:lstStyle/>
          <a:p>
            <a:pPr algn="ctr"/>
            <a:r>
              <a:rPr lang="da-DK" sz="1400" b="1" kern="0" cap="all" spc="200" dirty="0">
                <a:solidFill>
                  <a:schemeClr val="bg1"/>
                </a:solidFill>
                <a:cs typeface="Arial"/>
              </a:rPr>
              <a:t>Mindst 4 i matematik</a:t>
            </a: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FA2D38BB-6BD2-3B4F-8849-05C71E914F5D}"/>
              </a:ext>
            </a:extLst>
          </p:cNvPr>
          <p:cNvSpPr/>
          <p:nvPr/>
        </p:nvSpPr>
        <p:spPr>
          <a:xfrm>
            <a:off x="4798793" y="3842231"/>
            <a:ext cx="1483334" cy="1479981"/>
          </a:xfrm>
          <a:custGeom>
            <a:avLst/>
            <a:gdLst/>
            <a:ahLst/>
            <a:cxnLst/>
            <a:rect l="l" t="t" r="r" b="b"/>
            <a:pathLst>
              <a:path w="1483334" h="1479981">
                <a:moveTo>
                  <a:pt x="741667" y="0"/>
                </a:moveTo>
                <a:lnTo>
                  <a:pt x="680838" y="2453"/>
                </a:lnTo>
                <a:lnTo>
                  <a:pt x="621364" y="9685"/>
                </a:lnTo>
                <a:lnTo>
                  <a:pt x="563435" y="21506"/>
                </a:lnTo>
                <a:lnTo>
                  <a:pt x="507242" y="37725"/>
                </a:lnTo>
                <a:lnTo>
                  <a:pt x="452976" y="58152"/>
                </a:lnTo>
                <a:lnTo>
                  <a:pt x="400827" y="82596"/>
                </a:lnTo>
                <a:lnTo>
                  <a:pt x="350987" y="110867"/>
                </a:lnTo>
                <a:lnTo>
                  <a:pt x="303647" y="142775"/>
                </a:lnTo>
                <a:lnTo>
                  <a:pt x="258997" y="178128"/>
                </a:lnTo>
                <a:lnTo>
                  <a:pt x="217228" y="216738"/>
                </a:lnTo>
                <a:lnTo>
                  <a:pt x="178532" y="258412"/>
                </a:lnTo>
                <a:lnTo>
                  <a:pt x="143098" y="302961"/>
                </a:lnTo>
                <a:lnTo>
                  <a:pt x="111118" y="350195"/>
                </a:lnTo>
                <a:lnTo>
                  <a:pt x="82783" y="399922"/>
                </a:lnTo>
                <a:lnTo>
                  <a:pt x="58283" y="451952"/>
                </a:lnTo>
                <a:lnTo>
                  <a:pt x="37810" y="506096"/>
                </a:lnTo>
                <a:lnTo>
                  <a:pt x="21554" y="562162"/>
                </a:lnTo>
                <a:lnTo>
                  <a:pt x="9707" y="619960"/>
                </a:lnTo>
                <a:lnTo>
                  <a:pt x="2458" y="679300"/>
                </a:lnTo>
                <a:lnTo>
                  <a:pt x="0" y="739990"/>
                </a:lnTo>
                <a:lnTo>
                  <a:pt x="2458" y="800681"/>
                </a:lnTo>
                <a:lnTo>
                  <a:pt x="9707" y="860021"/>
                </a:lnTo>
                <a:lnTo>
                  <a:pt x="21554" y="917819"/>
                </a:lnTo>
                <a:lnTo>
                  <a:pt x="37810" y="973885"/>
                </a:lnTo>
                <a:lnTo>
                  <a:pt x="58283" y="1028028"/>
                </a:lnTo>
                <a:lnTo>
                  <a:pt x="82783" y="1080059"/>
                </a:lnTo>
                <a:lnTo>
                  <a:pt x="111118" y="1129786"/>
                </a:lnTo>
                <a:lnTo>
                  <a:pt x="143098" y="1177020"/>
                </a:lnTo>
                <a:lnTo>
                  <a:pt x="178532" y="1221569"/>
                </a:lnTo>
                <a:lnTo>
                  <a:pt x="217228" y="1263243"/>
                </a:lnTo>
                <a:lnTo>
                  <a:pt x="258997" y="1301852"/>
                </a:lnTo>
                <a:lnTo>
                  <a:pt x="303647" y="1337206"/>
                </a:lnTo>
                <a:lnTo>
                  <a:pt x="350987" y="1369114"/>
                </a:lnTo>
                <a:lnTo>
                  <a:pt x="400827" y="1397385"/>
                </a:lnTo>
                <a:lnTo>
                  <a:pt x="452976" y="1421829"/>
                </a:lnTo>
                <a:lnTo>
                  <a:pt x="507242" y="1442256"/>
                </a:lnTo>
                <a:lnTo>
                  <a:pt x="563435" y="1458475"/>
                </a:lnTo>
                <a:lnTo>
                  <a:pt x="621364" y="1470296"/>
                </a:lnTo>
                <a:lnTo>
                  <a:pt x="680838" y="1477528"/>
                </a:lnTo>
                <a:lnTo>
                  <a:pt x="741667" y="1479981"/>
                </a:lnTo>
                <a:lnTo>
                  <a:pt x="802495" y="1477528"/>
                </a:lnTo>
                <a:lnTo>
                  <a:pt x="861969" y="1470296"/>
                </a:lnTo>
                <a:lnTo>
                  <a:pt x="919899" y="1458475"/>
                </a:lnTo>
                <a:lnTo>
                  <a:pt x="976092" y="1442256"/>
                </a:lnTo>
                <a:lnTo>
                  <a:pt x="1030358" y="1421829"/>
                </a:lnTo>
                <a:lnTo>
                  <a:pt x="1082506" y="1397385"/>
                </a:lnTo>
                <a:lnTo>
                  <a:pt x="1132346" y="1369114"/>
                </a:lnTo>
                <a:lnTo>
                  <a:pt x="1179687" y="1337206"/>
                </a:lnTo>
                <a:lnTo>
                  <a:pt x="1224337" y="1301852"/>
                </a:lnTo>
                <a:lnTo>
                  <a:pt x="1266105" y="1263243"/>
                </a:lnTo>
                <a:lnTo>
                  <a:pt x="1304802" y="1221569"/>
                </a:lnTo>
                <a:lnTo>
                  <a:pt x="1340236" y="1177020"/>
                </a:lnTo>
                <a:lnTo>
                  <a:pt x="1372216" y="1129786"/>
                </a:lnTo>
                <a:lnTo>
                  <a:pt x="1400551" y="1080059"/>
                </a:lnTo>
                <a:lnTo>
                  <a:pt x="1425050" y="1028028"/>
                </a:lnTo>
                <a:lnTo>
                  <a:pt x="1445524" y="973885"/>
                </a:lnTo>
                <a:lnTo>
                  <a:pt x="1461779" y="917819"/>
                </a:lnTo>
                <a:lnTo>
                  <a:pt x="1473627" y="860021"/>
                </a:lnTo>
                <a:lnTo>
                  <a:pt x="1480876" y="800681"/>
                </a:lnTo>
                <a:lnTo>
                  <a:pt x="1483334" y="739990"/>
                </a:lnTo>
                <a:lnTo>
                  <a:pt x="1480876" y="679300"/>
                </a:lnTo>
                <a:lnTo>
                  <a:pt x="1473627" y="619960"/>
                </a:lnTo>
                <a:lnTo>
                  <a:pt x="1461779" y="562162"/>
                </a:lnTo>
                <a:lnTo>
                  <a:pt x="1445524" y="506096"/>
                </a:lnTo>
                <a:lnTo>
                  <a:pt x="1425050" y="451952"/>
                </a:lnTo>
                <a:lnTo>
                  <a:pt x="1400551" y="399922"/>
                </a:lnTo>
                <a:lnTo>
                  <a:pt x="1372216" y="350195"/>
                </a:lnTo>
                <a:lnTo>
                  <a:pt x="1340236" y="302961"/>
                </a:lnTo>
                <a:lnTo>
                  <a:pt x="1304802" y="258412"/>
                </a:lnTo>
                <a:lnTo>
                  <a:pt x="1266105" y="216738"/>
                </a:lnTo>
                <a:lnTo>
                  <a:pt x="1224337" y="178128"/>
                </a:lnTo>
                <a:lnTo>
                  <a:pt x="1179687" y="142775"/>
                </a:lnTo>
                <a:lnTo>
                  <a:pt x="1132346" y="110867"/>
                </a:lnTo>
                <a:lnTo>
                  <a:pt x="1082506" y="82596"/>
                </a:lnTo>
                <a:lnTo>
                  <a:pt x="1030358" y="58152"/>
                </a:lnTo>
                <a:lnTo>
                  <a:pt x="976092" y="37725"/>
                </a:lnTo>
                <a:lnTo>
                  <a:pt x="919899" y="21506"/>
                </a:lnTo>
                <a:lnTo>
                  <a:pt x="861969" y="9685"/>
                </a:lnTo>
                <a:lnTo>
                  <a:pt x="802495" y="2453"/>
                </a:lnTo>
                <a:lnTo>
                  <a:pt x="741667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lIns="72000" tIns="72000" rIns="72000" bIns="72000" rtlCol="0" anchor="ctr" anchorCtr="0">
            <a:noAutofit/>
          </a:bodyPr>
          <a:lstStyle/>
          <a:p>
            <a:pPr marR="0" algn="ctr"/>
            <a:r>
              <a:rPr lang="da-DK" sz="1000" b="1" kern="0" cap="all" spc="200" dirty="0">
                <a:solidFill>
                  <a:schemeClr val="bg1"/>
                </a:solidFill>
                <a:cs typeface="Arial"/>
              </a:rPr>
              <a:t>AAU tilbyder turbo og brush-up kurser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610FE85B-D136-9E45-AEA4-89208F8D86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071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87374" y="359273"/>
            <a:ext cx="7960278" cy="924095"/>
          </a:xfrm>
        </p:spPr>
        <p:txBody>
          <a:bodyPr/>
          <a:lstStyle/>
          <a:p>
            <a:pPr marL="12700">
              <a:tabLst>
                <a:tab pos="1641475" algn="l"/>
                <a:tab pos="2152650" algn="l"/>
                <a:tab pos="3412490" algn="l"/>
              </a:tabLst>
            </a:pPr>
            <a:r>
              <a:rPr lang="da-DK" kern="0" cap="all" dirty="0">
                <a:solidFill>
                  <a:schemeClr val="tx2">
                    <a:lumMod val="50000"/>
                  </a:schemeClr>
                </a:solidFill>
                <a:cs typeface="Arial"/>
              </a:rPr>
              <a:t>Hvad er Kemi? 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5DA6ABBD-EFC8-F544-A154-C8DFEA012649}"/>
              </a:ext>
            </a:extLst>
          </p:cNvPr>
          <p:cNvSpPr txBox="1"/>
          <p:nvPr/>
        </p:nvSpPr>
        <p:spPr>
          <a:xfrm>
            <a:off x="6047874" y="644892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a-DK" dirty="0"/>
          </a:p>
        </p:txBody>
      </p:sp>
      <p:sp>
        <p:nvSpPr>
          <p:cNvPr id="16" name="Pladsholder til tekst 5">
            <a:extLst>
              <a:ext uri="{FF2B5EF4-FFF2-40B4-BE49-F238E27FC236}">
                <a16:creationId xmlns:a16="http://schemas.microsoft.com/office/drawing/2014/main" id="{7A3B6C1C-706A-2C4F-BDB7-4BE99FC499F6}"/>
              </a:ext>
            </a:extLst>
          </p:cNvPr>
          <p:cNvSpPr txBox="1">
            <a:spLocks/>
          </p:cNvSpPr>
          <p:nvPr/>
        </p:nvSpPr>
        <p:spPr>
          <a:xfrm>
            <a:off x="587374" y="1779943"/>
            <a:ext cx="7096794" cy="4636169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285750" indent="-285750" algn="l" defTabSz="914318" rtl="0" eaLnBrk="1" latinLnBrk="0" hangingPunct="1">
              <a:lnSpc>
                <a:spcPct val="100000"/>
              </a:lnSpc>
              <a:spcBef>
                <a:spcPts val="600"/>
              </a:spcBef>
              <a:buFontTx/>
              <a:buBlip>
                <a:blip r:embed="rId3"/>
              </a:buBlip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l" defTabSz="914318" rtl="0" eaLnBrk="1" latinLnBrk="0" hangingPunct="1">
              <a:lnSpc>
                <a:spcPct val="120000"/>
              </a:lnSpc>
              <a:spcBef>
                <a:spcPts val="499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37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34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92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50" indent="-228580" algn="l" defTabSz="914318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800" dirty="0"/>
              <a:t>Udvikle bæredygtige løsninger på nogle af samfundets udfordringer</a:t>
            </a:r>
          </a:p>
          <a:p>
            <a:pPr lvl="1"/>
            <a:r>
              <a:rPr lang="da-DK" sz="1600" dirty="0"/>
              <a:t>	Miljø, energi og materialer</a:t>
            </a:r>
          </a:p>
          <a:p>
            <a:r>
              <a:rPr lang="da-DK" sz="1800" dirty="0"/>
              <a:t>Materialer, filtrering og syntetisering </a:t>
            </a:r>
          </a:p>
          <a:p>
            <a:pPr marL="0" indent="0">
              <a:buNone/>
            </a:pPr>
            <a:endParaRPr lang="da-DK" sz="1800" dirty="0"/>
          </a:p>
          <a:p>
            <a:r>
              <a:rPr lang="da-DK" sz="1800" dirty="0"/>
              <a:t>Fremstilling og optimering af medicin</a:t>
            </a:r>
          </a:p>
          <a:p>
            <a:pPr lvl="1"/>
            <a:r>
              <a:rPr lang="da-DK" sz="1500" dirty="0"/>
              <a:t>	</a:t>
            </a:r>
            <a:endParaRPr lang="da-DK" sz="1800" dirty="0"/>
          </a:p>
          <a:p>
            <a:pPr fontAlgn="base"/>
            <a:r>
              <a:rPr lang="da-DK" sz="1800" dirty="0"/>
              <a:t>Kemi, matematik og ingeniørvidenskab </a:t>
            </a:r>
            <a:endParaRPr lang="da-DK" sz="1650" dirty="0"/>
          </a:p>
          <a:p>
            <a:pPr lvl="1" fontAlgn="base"/>
            <a:r>
              <a:rPr lang="da-DK" sz="1500" dirty="0"/>
              <a:t>	Molekyler, interaktioner og processer</a:t>
            </a:r>
            <a:endParaRPr lang="en-US" sz="1500" dirty="0"/>
          </a:p>
          <a:p>
            <a:pPr lvl="1" fontAlgn="base"/>
            <a:endParaRPr lang="da-DK" sz="1800" dirty="0"/>
          </a:p>
          <a:p>
            <a:pPr fontAlgn="base"/>
            <a:r>
              <a:rPr lang="da-DK" sz="1800" dirty="0"/>
              <a:t>Laboratoriearbejde </a:t>
            </a:r>
          </a:p>
          <a:p>
            <a:pPr lvl="1" fontAlgn="base"/>
            <a:r>
              <a:rPr lang="da-DK" sz="1500" dirty="0"/>
              <a:t>	Designe og tilrettelægge forsøg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C06DF14E-14AE-1E4E-88EE-5967C6A0F9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1" t="6445" r="6713" b="8477"/>
          <a:stretch/>
        </p:blipFill>
        <p:spPr>
          <a:xfrm>
            <a:off x="8721337" y="0"/>
            <a:ext cx="3470663" cy="4503306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CC56132A-6163-0745-94C1-0FAF67A1D3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55"/>
          <a:stretch/>
        </p:blipFill>
        <p:spPr>
          <a:xfrm>
            <a:off x="7760601" y="4503306"/>
            <a:ext cx="4431399" cy="235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408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508E93CE-EFE7-0649-9953-953CBEBEB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7997" y="3926145"/>
            <a:ext cx="6696075" cy="346075"/>
          </a:xfrm>
          <a:prstGeom prst="rect">
            <a:avLst/>
          </a:prstGeom>
          <a:noFill/>
          <a:ln w="9525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5600" indent="-355600" algn="ctr">
              <a:tabLst>
                <a:tab pos="355600" algn="l"/>
              </a:tabLst>
            </a:pPr>
            <a:r>
              <a:rPr lang="da-DK" sz="1600" dirty="0">
                <a:solidFill>
                  <a:srgbClr val="002060"/>
                </a:solidFill>
                <a:latin typeface="Calibri" pitchFamily="34" charset="0"/>
              </a:rPr>
              <a:t>Kemisk fysik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5AF855B6-57EC-3C49-A769-9F6C779A8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7997" y="3494345"/>
            <a:ext cx="6696075" cy="346075"/>
          </a:xfrm>
          <a:prstGeom prst="rect">
            <a:avLst/>
          </a:prstGeom>
          <a:noFill/>
          <a:ln w="9525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5600" indent="-355600" algn="ctr">
              <a:tabLst>
                <a:tab pos="355600" algn="l"/>
              </a:tabLst>
            </a:pPr>
            <a:r>
              <a:rPr lang="da-DK" sz="1600" dirty="0">
                <a:solidFill>
                  <a:srgbClr val="002060"/>
                </a:solidFill>
                <a:latin typeface="Calibri" pitchFamily="34" charset="0"/>
              </a:rPr>
              <a:t>Kemisk analyse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7CF715AF-D63D-3140-BAC8-D15D988D87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3173" y="3049845"/>
            <a:ext cx="4500899" cy="338554"/>
          </a:xfrm>
          <a:prstGeom prst="rect">
            <a:avLst/>
          </a:prstGeom>
          <a:noFill/>
          <a:ln w="9525" algn="ctr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5600" indent="-355600" algn="ctr">
              <a:tabLst>
                <a:tab pos="355600" algn="l"/>
              </a:tabLst>
            </a:pPr>
            <a:r>
              <a:rPr lang="da-DK" sz="1600" dirty="0">
                <a:solidFill>
                  <a:srgbClr val="002060"/>
                </a:solidFill>
                <a:latin typeface="Calibri" pitchFamily="34" charset="0"/>
              </a:rPr>
              <a:t>Bioprocesser el. Enhedsoperationer og procesteknik</a:t>
            </a:r>
            <a:endParaRPr lang="da-DK" sz="1600" i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221F1B6D-E61D-5445-9316-E44D832ADF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5109" y="3926143"/>
            <a:ext cx="1439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5600" indent="-355600" algn="r">
              <a:tabLst>
                <a:tab pos="355600" algn="l"/>
              </a:tabLst>
            </a:pPr>
            <a:r>
              <a:rPr lang="da-DK" sz="1600">
                <a:latin typeface="Calibri" pitchFamily="34" charset="0"/>
              </a:rPr>
              <a:t>3. semester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F5EEFD80-BB8B-9046-8BAC-B8489B63A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5109" y="3494343"/>
            <a:ext cx="1439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5600" indent="-355600" algn="r">
              <a:tabLst>
                <a:tab pos="355600" algn="l"/>
              </a:tabLst>
            </a:pPr>
            <a:r>
              <a:rPr lang="da-DK" sz="1600">
                <a:latin typeface="Calibri" pitchFamily="34" charset="0"/>
              </a:rPr>
              <a:t>4. semester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005EDB95-EA82-EB48-B8CF-DC05C59471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5109" y="3075243"/>
            <a:ext cx="1439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5600" indent="-355600" algn="r">
              <a:tabLst>
                <a:tab pos="355600" algn="l"/>
              </a:tabLst>
            </a:pPr>
            <a:r>
              <a:rPr lang="da-DK" sz="1600">
                <a:latin typeface="Calibri" pitchFamily="34" charset="0"/>
              </a:rPr>
              <a:t>5. semester</a:t>
            </a:r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id="{838A74E8-BD7F-D94C-BA6D-BBFE4C642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5109" y="2643443"/>
            <a:ext cx="1439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5600" indent="-355600" algn="r">
              <a:tabLst>
                <a:tab pos="355600" algn="l"/>
              </a:tabLst>
            </a:pPr>
            <a:r>
              <a:rPr lang="da-DK" sz="1600">
                <a:latin typeface="Calibri" pitchFamily="34" charset="0"/>
              </a:rPr>
              <a:t>6. semester</a:t>
            </a:r>
          </a:p>
        </p:txBody>
      </p:sp>
      <p:sp>
        <p:nvSpPr>
          <p:cNvPr id="11" name="Text Box 12">
            <a:extLst>
              <a:ext uri="{FF2B5EF4-FFF2-40B4-BE49-F238E27FC236}">
                <a16:creationId xmlns:a16="http://schemas.microsoft.com/office/drawing/2014/main" id="{94525594-6B5C-D148-9569-A4C049BF4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5109" y="2086231"/>
            <a:ext cx="1439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5600" indent="-355600" algn="r">
              <a:tabLst>
                <a:tab pos="355600" algn="l"/>
              </a:tabLst>
            </a:pPr>
            <a:r>
              <a:rPr lang="da-DK" sz="1600" dirty="0">
                <a:latin typeface="Calibri" pitchFamily="34" charset="0"/>
              </a:rPr>
              <a:t>7. semester</a:t>
            </a:r>
          </a:p>
        </p:txBody>
      </p:sp>
      <p:sp>
        <p:nvSpPr>
          <p:cNvPr id="12" name="Text Box 13">
            <a:extLst>
              <a:ext uri="{FF2B5EF4-FFF2-40B4-BE49-F238E27FC236}">
                <a16:creationId xmlns:a16="http://schemas.microsoft.com/office/drawing/2014/main" id="{EDD303A9-5493-474D-936E-6FF347BA99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5109" y="1667131"/>
            <a:ext cx="1439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5600" indent="-355600" algn="r">
              <a:tabLst>
                <a:tab pos="355600" algn="l"/>
              </a:tabLst>
            </a:pPr>
            <a:r>
              <a:rPr lang="da-DK" sz="1600">
                <a:latin typeface="Calibri" pitchFamily="34" charset="0"/>
              </a:rPr>
              <a:t>8. semester</a:t>
            </a:r>
          </a:p>
        </p:txBody>
      </p:sp>
      <p:sp>
        <p:nvSpPr>
          <p:cNvPr id="13" name="Text Box 14">
            <a:extLst>
              <a:ext uri="{FF2B5EF4-FFF2-40B4-BE49-F238E27FC236}">
                <a16:creationId xmlns:a16="http://schemas.microsoft.com/office/drawing/2014/main" id="{FC2486D8-89C8-9E48-8987-CF889E150E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5109" y="1235331"/>
            <a:ext cx="1439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5600" indent="-355600" algn="r">
              <a:tabLst>
                <a:tab pos="355600" algn="l"/>
              </a:tabLst>
            </a:pPr>
            <a:r>
              <a:rPr lang="da-DK" sz="1600">
                <a:latin typeface="Calibri" pitchFamily="34" charset="0"/>
              </a:rPr>
              <a:t>9. semester</a:t>
            </a:r>
          </a:p>
        </p:txBody>
      </p:sp>
      <p:sp>
        <p:nvSpPr>
          <p:cNvPr id="14" name="Text Box 15">
            <a:extLst>
              <a:ext uri="{FF2B5EF4-FFF2-40B4-BE49-F238E27FC236}">
                <a16:creationId xmlns:a16="http://schemas.microsoft.com/office/drawing/2014/main" id="{2072FC0B-4FBC-AA4A-8447-292A30822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5109" y="816231"/>
            <a:ext cx="1439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5600" indent="-355600" algn="r">
              <a:tabLst>
                <a:tab pos="355600" algn="l"/>
              </a:tabLst>
            </a:pPr>
            <a:r>
              <a:rPr lang="da-DK" sz="1600">
                <a:latin typeface="Calibri" pitchFamily="34" charset="0"/>
              </a:rPr>
              <a:t>10. semester</a:t>
            </a:r>
          </a:p>
        </p:txBody>
      </p:sp>
      <p:sp>
        <p:nvSpPr>
          <p:cNvPr id="15" name="Line 16">
            <a:extLst>
              <a:ext uri="{FF2B5EF4-FFF2-40B4-BE49-F238E27FC236}">
                <a16:creationId xmlns:a16="http://schemas.microsoft.com/office/drawing/2014/main" id="{71B4D897-2960-BA44-9D1B-49DB299FE2BF}"/>
              </a:ext>
            </a:extLst>
          </p:cNvPr>
          <p:cNvSpPr>
            <a:spLocks noChangeShapeType="1"/>
          </p:cNvSpPr>
          <p:nvPr/>
        </p:nvSpPr>
        <p:spPr bwMode="auto">
          <a:xfrm>
            <a:off x="1696546" y="2545017"/>
            <a:ext cx="8642351" cy="28578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dash"/>
            <a:round/>
            <a:headEnd/>
            <a:tailEnd/>
          </a:ln>
        </p:spPr>
        <p:txBody>
          <a:bodyPr wrap="square">
            <a:spAutoFit/>
          </a:bodyPr>
          <a:lstStyle/>
          <a:p>
            <a:endParaRPr lang="da-DK"/>
          </a:p>
        </p:txBody>
      </p:sp>
      <p:sp>
        <p:nvSpPr>
          <p:cNvPr id="16" name="Text Box 23">
            <a:extLst>
              <a:ext uri="{FF2B5EF4-FFF2-40B4-BE49-F238E27FC236}">
                <a16:creationId xmlns:a16="http://schemas.microsoft.com/office/drawing/2014/main" id="{4A3A8C6B-0CB3-4D42-AE8E-EE0FEE647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7307" y="2646323"/>
            <a:ext cx="2226762" cy="338554"/>
          </a:xfrm>
          <a:prstGeom prst="rect">
            <a:avLst/>
          </a:prstGeom>
          <a:noFill/>
          <a:ln w="9525" algn="ctr">
            <a:solidFill>
              <a:srgbClr val="33996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5600" indent="-355600" algn="ctr">
              <a:tabLst>
                <a:tab pos="355600" algn="l"/>
              </a:tabLst>
            </a:pPr>
            <a:r>
              <a:rPr lang="da-DK" sz="1600" dirty="0">
                <a:solidFill>
                  <a:srgbClr val="008000"/>
                </a:solidFill>
                <a:latin typeface="Calibri" pitchFamily="34" charset="0"/>
              </a:rPr>
              <a:t>Praktik</a:t>
            </a:r>
            <a:endParaRPr lang="da-DK" sz="1400" dirty="0">
              <a:solidFill>
                <a:srgbClr val="008000"/>
              </a:solidFill>
              <a:latin typeface="Calibri" pitchFamily="34" charset="0"/>
            </a:endParaRPr>
          </a:p>
        </p:txBody>
      </p:sp>
      <p:sp>
        <p:nvSpPr>
          <p:cNvPr id="18" name="Text Box 27">
            <a:extLst>
              <a:ext uri="{FF2B5EF4-FFF2-40B4-BE49-F238E27FC236}">
                <a16:creationId xmlns:a16="http://schemas.microsoft.com/office/drawing/2014/main" id="{2588E631-69AE-5E4F-8D92-44971A8DF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5109" y="4848481"/>
            <a:ext cx="1439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5600" indent="-355600" algn="r">
              <a:tabLst>
                <a:tab pos="355600" algn="l"/>
              </a:tabLst>
            </a:pPr>
            <a:r>
              <a:rPr lang="da-DK" sz="1600">
                <a:latin typeface="Calibri" pitchFamily="34" charset="0"/>
              </a:rPr>
              <a:t>1. semester</a:t>
            </a:r>
          </a:p>
        </p:txBody>
      </p:sp>
      <p:sp>
        <p:nvSpPr>
          <p:cNvPr id="19" name="Text Box 28">
            <a:extLst>
              <a:ext uri="{FF2B5EF4-FFF2-40B4-BE49-F238E27FC236}">
                <a16:creationId xmlns:a16="http://schemas.microsoft.com/office/drawing/2014/main" id="{F1A5A4B1-FE09-0A40-A003-B0F741DAD2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5109" y="4416681"/>
            <a:ext cx="1439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5600" indent="-355600" algn="r">
              <a:tabLst>
                <a:tab pos="355600" algn="l"/>
              </a:tabLst>
            </a:pPr>
            <a:r>
              <a:rPr lang="da-DK" sz="1600">
                <a:latin typeface="Calibri" pitchFamily="34" charset="0"/>
              </a:rPr>
              <a:t>2. semester</a:t>
            </a:r>
          </a:p>
        </p:txBody>
      </p:sp>
      <p:sp>
        <p:nvSpPr>
          <p:cNvPr id="20" name="Line 29">
            <a:extLst>
              <a:ext uri="{FF2B5EF4-FFF2-40B4-BE49-F238E27FC236}">
                <a16:creationId xmlns:a16="http://schemas.microsoft.com/office/drawing/2014/main" id="{524B54C8-DE74-0C4F-959F-C5FCA43D0E9A}"/>
              </a:ext>
            </a:extLst>
          </p:cNvPr>
          <p:cNvSpPr>
            <a:spLocks noChangeShapeType="1"/>
          </p:cNvSpPr>
          <p:nvPr/>
        </p:nvSpPr>
        <p:spPr bwMode="auto">
          <a:xfrm>
            <a:off x="1625109" y="4343656"/>
            <a:ext cx="8785225" cy="0"/>
          </a:xfrm>
          <a:prstGeom prst="line">
            <a:avLst/>
          </a:prstGeom>
          <a:noFill/>
          <a:ln w="19050">
            <a:solidFill>
              <a:schemeClr val="accent2"/>
            </a:solidFill>
            <a:prstDash val="dash"/>
            <a:round/>
            <a:headEnd/>
            <a:tailEnd/>
          </a:ln>
        </p:spPr>
        <p:txBody>
          <a:bodyPr>
            <a:spAutoFit/>
          </a:bodyPr>
          <a:lstStyle/>
          <a:p>
            <a:endParaRPr lang="da-DK"/>
          </a:p>
        </p:txBody>
      </p:sp>
      <p:sp>
        <p:nvSpPr>
          <p:cNvPr id="21" name="Text Box 30">
            <a:extLst>
              <a:ext uri="{FF2B5EF4-FFF2-40B4-BE49-F238E27FC236}">
                <a16:creationId xmlns:a16="http://schemas.microsoft.com/office/drawing/2014/main" id="{9B452124-30F3-4E45-963F-C7D482008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3173" y="5279393"/>
            <a:ext cx="2226761" cy="338554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5600" indent="-355600" algn="ctr">
              <a:tabLst>
                <a:tab pos="355600" algn="l"/>
              </a:tabLst>
            </a:pPr>
            <a:r>
              <a:rPr lang="da-DK" sz="1600" dirty="0">
                <a:solidFill>
                  <a:srgbClr val="FF0000"/>
                </a:solidFill>
                <a:latin typeface="Calibri" pitchFamily="34" charset="0"/>
              </a:rPr>
              <a:t>Civilingeniør</a:t>
            </a:r>
          </a:p>
        </p:txBody>
      </p:sp>
      <p:sp>
        <p:nvSpPr>
          <p:cNvPr id="22" name="Text Box 31">
            <a:extLst>
              <a:ext uri="{FF2B5EF4-FFF2-40B4-BE49-F238E27FC236}">
                <a16:creationId xmlns:a16="http://schemas.microsoft.com/office/drawing/2014/main" id="{DF939DFF-8020-094D-9E4D-2D650595C1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7310" y="5279393"/>
            <a:ext cx="2299787" cy="338554"/>
          </a:xfrm>
          <a:prstGeom prst="rect">
            <a:avLst/>
          </a:prstGeom>
          <a:noFill/>
          <a:ln w="9525" algn="ctr">
            <a:solidFill>
              <a:srgbClr val="008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5600" indent="-355600" algn="ctr">
              <a:tabLst>
                <a:tab pos="355600" algn="l"/>
              </a:tabLst>
            </a:pPr>
            <a:r>
              <a:rPr lang="da-DK" sz="1600" dirty="0">
                <a:solidFill>
                  <a:srgbClr val="008000"/>
                </a:solidFill>
                <a:latin typeface="Calibri" pitchFamily="34" charset="0"/>
              </a:rPr>
              <a:t>Diplomingeniør</a:t>
            </a:r>
          </a:p>
        </p:txBody>
      </p:sp>
      <p:sp>
        <p:nvSpPr>
          <p:cNvPr id="23" name="Text Box 32">
            <a:extLst>
              <a:ext uri="{FF2B5EF4-FFF2-40B4-BE49-F238E27FC236}">
                <a16:creationId xmlns:a16="http://schemas.microsoft.com/office/drawing/2014/main" id="{795F23ED-F145-AF49-A164-44B6619AC8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7997" y="4848483"/>
            <a:ext cx="6696075" cy="346075"/>
          </a:xfrm>
          <a:prstGeom prst="rect">
            <a:avLst/>
          </a:prstGeom>
          <a:noFill/>
          <a:ln w="9525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5600" indent="-355600" algn="ctr">
              <a:tabLst>
                <a:tab pos="355600" algn="l"/>
              </a:tabLst>
            </a:pPr>
            <a:r>
              <a:rPr lang="da-DK" sz="1600" dirty="0">
                <a:solidFill>
                  <a:srgbClr val="002060"/>
                </a:solidFill>
                <a:latin typeface="Calibri" pitchFamily="34" charset="0"/>
              </a:rPr>
              <a:t>Kemisk ligevægt 1 og 2</a:t>
            </a:r>
          </a:p>
        </p:txBody>
      </p:sp>
      <p:sp>
        <p:nvSpPr>
          <p:cNvPr id="24" name="Text Box 33">
            <a:extLst>
              <a:ext uri="{FF2B5EF4-FFF2-40B4-BE49-F238E27FC236}">
                <a16:creationId xmlns:a16="http://schemas.microsoft.com/office/drawing/2014/main" id="{EB9B0524-F1CC-1B48-A0F6-B9F2551CA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7997" y="4416683"/>
            <a:ext cx="6696075" cy="346075"/>
          </a:xfrm>
          <a:prstGeom prst="rect">
            <a:avLst/>
          </a:prstGeom>
          <a:noFill/>
          <a:ln w="9525" algn="ctr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5600" indent="-355600" algn="ctr">
              <a:tabLst>
                <a:tab pos="355600" algn="l"/>
              </a:tabLst>
            </a:pPr>
            <a:r>
              <a:rPr lang="da-DK" sz="1600" dirty="0">
                <a:solidFill>
                  <a:srgbClr val="002060"/>
                </a:solidFill>
                <a:latin typeface="Calibri" pitchFamily="34" charset="0"/>
              </a:rPr>
              <a:t>Kemiske reaktioner og kinetik</a:t>
            </a:r>
          </a:p>
        </p:txBody>
      </p:sp>
      <p:sp>
        <p:nvSpPr>
          <p:cNvPr id="25" name="Text Box 34">
            <a:extLst>
              <a:ext uri="{FF2B5EF4-FFF2-40B4-BE49-F238E27FC236}">
                <a16:creationId xmlns:a16="http://schemas.microsoft.com/office/drawing/2014/main" id="{E625E1A6-72DE-3749-BC27-BCBDF29B47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2772" y="4416681"/>
            <a:ext cx="430887" cy="792162"/>
          </a:xfrm>
          <a:prstGeom prst="rect">
            <a:avLst/>
          </a:prstGeom>
          <a:noFill/>
          <a:ln w="9525" algn="ctr">
            <a:solidFill>
              <a:schemeClr val="accent2"/>
            </a:solidFill>
            <a:miter lim="800000"/>
            <a:headEnd/>
            <a:tailEnd/>
          </a:ln>
        </p:spPr>
        <p:txBody>
          <a:bodyPr rot="10800000" vert="eaVert">
            <a:spAutoFit/>
          </a:bodyPr>
          <a:lstStyle/>
          <a:p>
            <a:pPr marL="355600" indent="-355600" algn="ctr">
              <a:tabLst>
                <a:tab pos="355600" algn="l"/>
              </a:tabLst>
            </a:pPr>
            <a:r>
              <a:rPr lang="da-DK" sz="1600" dirty="0">
                <a:solidFill>
                  <a:srgbClr val="002060"/>
                </a:solidFill>
                <a:latin typeface="Calibri" pitchFamily="34" charset="0"/>
              </a:rPr>
              <a:t>Basis</a:t>
            </a:r>
          </a:p>
        </p:txBody>
      </p:sp>
      <p:sp>
        <p:nvSpPr>
          <p:cNvPr id="26" name="Text Box 35">
            <a:extLst>
              <a:ext uri="{FF2B5EF4-FFF2-40B4-BE49-F238E27FC236}">
                <a16:creationId xmlns:a16="http://schemas.microsoft.com/office/drawing/2014/main" id="{B97EE33D-DE03-F64D-BB4A-9C29E6CA33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8010" y="2645033"/>
            <a:ext cx="430887" cy="1627187"/>
          </a:xfrm>
          <a:prstGeom prst="rect">
            <a:avLst/>
          </a:prstGeom>
          <a:noFill/>
          <a:ln w="9525" algn="ctr">
            <a:solidFill>
              <a:schemeClr val="accent2"/>
            </a:solidFill>
            <a:miter lim="800000"/>
            <a:headEnd/>
            <a:tailEnd/>
          </a:ln>
        </p:spPr>
        <p:txBody>
          <a:bodyPr rot="10800000" vert="eaVert">
            <a:spAutoFit/>
          </a:bodyPr>
          <a:lstStyle/>
          <a:p>
            <a:pPr marL="355600" indent="-355600" algn="ctr">
              <a:tabLst>
                <a:tab pos="355600" algn="l"/>
              </a:tabLst>
            </a:pPr>
            <a:r>
              <a:rPr lang="da-DK" sz="1600" dirty="0">
                <a:solidFill>
                  <a:srgbClr val="002060"/>
                </a:solidFill>
                <a:latin typeface="Calibri" pitchFamily="34" charset="0"/>
              </a:rPr>
              <a:t>Bachelor</a:t>
            </a:r>
          </a:p>
        </p:txBody>
      </p:sp>
      <p:sp>
        <p:nvSpPr>
          <p:cNvPr id="27" name="Text Box 36">
            <a:extLst>
              <a:ext uri="{FF2B5EF4-FFF2-40B4-BE49-F238E27FC236}">
                <a16:creationId xmlns:a16="http://schemas.microsoft.com/office/drawing/2014/main" id="{57B83A76-12BF-7B44-99F7-023B64EFD3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2772" y="816233"/>
            <a:ext cx="430887" cy="1627187"/>
          </a:xfrm>
          <a:prstGeom prst="rect">
            <a:avLst/>
          </a:prstGeom>
          <a:noFill/>
          <a:ln w="9525" algn="ctr">
            <a:solidFill>
              <a:schemeClr val="accent2"/>
            </a:solidFill>
            <a:miter lim="800000"/>
            <a:headEnd/>
            <a:tailEnd/>
          </a:ln>
        </p:spPr>
        <p:txBody>
          <a:bodyPr rot="10800000" vert="eaVert">
            <a:spAutoFit/>
          </a:bodyPr>
          <a:lstStyle/>
          <a:p>
            <a:pPr marL="355600" indent="-355600" algn="ctr">
              <a:tabLst>
                <a:tab pos="355600" algn="l"/>
              </a:tabLst>
            </a:pPr>
            <a:r>
              <a:rPr lang="da-DK" sz="1600" dirty="0">
                <a:solidFill>
                  <a:srgbClr val="002060"/>
                </a:solidFill>
                <a:latin typeface="Calibri" pitchFamily="34" charset="0"/>
              </a:rPr>
              <a:t>Kandidat</a:t>
            </a:r>
          </a:p>
        </p:txBody>
      </p:sp>
      <p:sp>
        <p:nvSpPr>
          <p:cNvPr id="30" name="Text Box 30">
            <a:extLst>
              <a:ext uri="{FF2B5EF4-FFF2-40B4-BE49-F238E27FC236}">
                <a16:creationId xmlns:a16="http://schemas.microsoft.com/office/drawing/2014/main" id="{4525BD4C-FD27-884A-9DF1-02AC3B37C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6409" y="5270757"/>
            <a:ext cx="2149389" cy="342901"/>
          </a:xfrm>
          <a:prstGeom prst="rect">
            <a:avLst/>
          </a:prstGeom>
          <a:noFill/>
          <a:ln w="9525" algn="ctr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5600" indent="-355600" algn="ctr">
              <a:tabLst>
                <a:tab pos="355600" algn="l"/>
              </a:tabLst>
            </a:pPr>
            <a:r>
              <a:rPr lang="da-DK" sz="1600" dirty="0">
                <a:solidFill>
                  <a:srgbClr val="0070C0"/>
                </a:solidFill>
                <a:latin typeface="Calibri" pitchFamily="34" charset="0"/>
              </a:rPr>
              <a:t>Bachelor</a:t>
            </a:r>
          </a:p>
        </p:txBody>
      </p:sp>
      <p:sp>
        <p:nvSpPr>
          <p:cNvPr id="31" name="Text Box 32">
            <a:extLst>
              <a:ext uri="{FF2B5EF4-FFF2-40B4-BE49-F238E27FC236}">
                <a16:creationId xmlns:a16="http://schemas.microsoft.com/office/drawing/2014/main" id="{9C149746-5D15-B34C-A2CB-129ADFF64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3173" y="5690339"/>
            <a:ext cx="4529751" cy="338554"/>
          </a:xfrm>
          <a:prstGeom prst="rect">
            <a:avLst/>
          </a:prstGeom>
          <a:noFill/>
          <a:ln w="9525" algn="ctr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5600" indent="-355600" algn="ctr">
              <a:tabLst>
                <a:tab pos="355600" algn="l"/>
              </a:tabLst>
            </a:pPr>
            <a:r>
              <a:rPr lang="da-DK" sz="1600" dirty="0">
                <a:solidFill>
                  <a:srgbClr val="002060"/>
                </a:solidFill>
                <a:latin typeface="Calibri" pitchFamily="34" charset="0"/>
              </a:rPr>
              <a:t>Kemiteknologi</a:t>
            </a:r>
          </a:p>
        </p:txBody>
      </p:sp>
      <p:sp>
        <p:nvSpPr>
          <p:cNvPr id="32" name="Text Box 32">
            <a:extLst>
              <a:ext uri="{FF2B5EF4-FFF2-40B4-BE49-F238E27FC236}">
                <a16:creationId xmlns:a16="http://schemas.microsoft.com/office/drawing/2014/main" id="{1FDC7394-F3D0-9942-886D-982DB5EBE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6409" y="5690339"/>
            <a:ext cx="2149389" cy="338554"/>
          </a:xfrm>
          <a:prstGeom prst="rect">
            <a:avLst/>
          </a:prstGeom>
          <a:noFill/>
          <a:ln w="9525" algn="ctr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5600" indent="-355600" algn="ctr">
              <a:tabLst>
                <a:tab pos="355600" algn="l"/>
              </a:tabLst>
            </a:pPr>
            <a:r>
              <a:rPr lang="da-DK" sz="1600" dirty="0">
                <a:solidFill>
                  <a:srgbClr val="002060"/>
                </a:solidFill>
                <a:latin typeface="Calibri" pitchFamily="34" charset="0"/>
              </a:rPr>
              <a:t>Kemi</a:t>
            </a:r>
          </a:p>
        </p:txBody>
      </p:sp>
      <p:sp>
        <p:nvSpPr>
          <p:cNvPr id="33" name="Text Box 7">
            <a:extLst>
              <a:ext uri="{FF2B5EF4-FFF2-40B4-BE49-F238E27FC236}">
                <a16:creationId xmlns:a16="http://schemas.microsoft.com/office/drawing/2014/main" id="{B9F14F22-52B9-AA4C-A82A-0F1B1A8950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672" y="1267730"/>
            <a:ext cx="4411140" cy="31228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55600" indent="-355600" algn="ctr">
              <a:tabLst>
                <a:tab pos="355600" algn="l"/>
              </a:tabLst>
            </a:pPr>
            <a:r>
              <a:rPr lang="da-DK" sz="1400" dirty="0">
                <a:solidFill>
                  <a:srgbClr val="002060"/>
                </a:solidFill>
                <a:latin typeface="Calibri" pitchFamily="34" charset="0"/>
              </a:rPr>
              <a:t>Udlandsophold, kurser eller langt specialeprojekt</a:t>
            </a:r>
          </a:p>
        </p:txBody>
      </p:sp>
      <p:sp>
        <p:nvSpPr>
          <p:cNvPr id="34" name="Text Box 7">
            <a:extLst>
              <a:ext uri="{FF2B5EF4-FFF2-40B4-BE49-F238E27FC236}">
                <a16:creationId xmlns:a16="http://schemas.microsoft.com/office/drawing/2014/main" id="{FBE4757A-467D-3E4A-83FE-4DF21F58C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673" y="824585"/>
            <a:ext cx="4411139" cy="31228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55600" indent="-355600" algn="ctr">
              <a:tabLst>
                <a:tab pos="355600" algn="l"/>
              </a:tabLst>
            </a:pPr>
            <a:r>
              <a:rPr lang="da-DK" sz="1400" dirty="0">
                <a:solidFill>
                  <a:srgbClr val="002060"/>
                </a:solidFill>
                <a:latin typeface="Calibri" pitchFamily="34" charset="0"/>
              </a:rPr>
              <a:t>Speciale</a:t>
            </a:r>
          </a:p>
        </p:txBody>
      </p:sp>
      <p:sp>
        <p:nvSpPr>
          <p:cNvPr id="35" name="Text Box 30">
            <a:extLst>
              <a:ext uri="{FF2B5EF4-FFF2-40B4-BE49-F238E27FC236}">
                <a16:creationId xmlns:a16="http://schemas.microsoft.com/office/drawing/2014/main" id="{1E68A5EC-2021-2F4C-93A5-CDA52F24A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6169" y="2120739"/>
            <a:ext cx="2154509" cy="338554"/>
          </a:xfrm>
          <a:prstGeom prst="rect">
            <a:avLst/>
          </a:prstGeom>
          <a:noFill/>
          <a:ln w="9525" algn="ctr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5600" indent="-355600" algn="ctr">
              <a:tabLst>
                <a:tab pos="355600" algn="l"/>
              </a:tabLst>
            </a:pPr>
            <a:r>
              <a:rPr lang="da-DK" sz="1600" dirty="0">
                <a:solidFill>
                  <a:srgbClr val="0070C0"/>
                </a:solidFill>
                <a:latin typeface="Calibri" pitchFamily="34" charset="0"/>
              </a:rPr>
              <a:t>Materials </a:t>
            </a:r>
            <a:r>
              <a:rPr lang="da-DK" sz="1600" dirty="0" err="1">
                <a:solidFill>
                  <a:srgbClr val="0070C0"/>
                </a:solidFill>
                <a:latin typeface="Calibri" pitchFamily="34" charset="0"/>
              </a:rPr>
              <a:t>technology</a:t>
            </a:r>
            <a:endParaRPr lang="da-DK" sz="1600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36" name="Text Box 30">
            <a:extLst>
              <a:ext uri="{FF2B5EF4-FFF2-40B4-BE49-F238E27FC236}">
                <a16:creationId xmlns:a16="http://schemas.microsoft.com/office/drawing/2014/main" id="{2EC6C787-4204-AB4B-95F3-3E0C04AF4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6170" y="1678209"/>
            <a:ext cx="2154507" cy="461665"/>
          </a:xfrm>
          <a:prstGeom prst="rect">
            <a:avLst/>
          </a:prstGeom>
          <a:noFill/>
          <a:ln w="9525" algn="ctr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5600" indent="-355600" algn="ctr">
              <a:tabLst>
                <a:tab pos="355600" algn="l"/>
              </a:tabLst>
            </a:pPr>
            <a:r>
              <a:rPr lang="da-DK" sz="1200" dirty="0">
                <a:solidFill>
                  <a:srgbClr val="0070C0"/>
                </a:solidFill>
                <a:latin typeface="Calibri" pitchFamily="34" charset="0"/>
              </a:rPr>
              <a:t>Industrial </a:t>
            </a:r>
            <a:r>
              <a:rPr lang="da-DK" sz="1200" dirty="0" err="1">
                <a:solidFill>
                  <a:srgbClr val="0070C0"/>
                </a:solidFill>
                <a:latin typeface="Calibri" pitchFamily="34" charset="0"/>
              </a:rPr>
              <a:t>application</a:t>
            </a:r>
            <a:r>
              <a:rPr lang="da-DK" sz="1200" dirty="0">
                <a:solidFill>
                  <a:srgbClr val="0070C0"/>
                </a:solidFill>
                <a:latin typeface="Calibri" pitchFamily="34" charset="0"/>
              </a:rPr>
              <a:t> of </a:t>
            </a:r>
            <a:r>
              <a:rPr lang="da-DK" sz="1200" dirty="0" err="1">
                <a:solidFill>
                  <a:srgbClr val="0070C0"/>
                </a:solidFill>
                <a:latin typeface="Calibri" pitchFamily="34" charset="0"/>
              </a:rPr>
              <a:t>macromolecules</a:t>
            </a:r>
            <a:endParaRPr lang="da-DK" sz="1200" dirty="0">
              <a:solidFill>
                <a:srgbClr val="0070C0"/>
              </a:solidFill>
              <a:latin typeface="Calibri" pitchFamily="34" charset="0"/>
            </a:endParaRPr>
          </a:p>
        </p:txBody>
      </p:sp>
      <p:sp>
        <p:nvSpPr>
          <p:cNvPr id="37" name="Text Box 30">
            <a:extLst>
              <a:ext uri="{FF2B5EF4-FFF2-40B4-BE49-F238E27FC236}">
                <a16:creationId xmlns:a16="http://schemas.microsoft.com/office/drawing/2014/main" id="{154872B9-801D-D34D-9A59-707F67893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8053" y="2112197"/>
            <a:ext cx="2226761" cy="338554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5600" indent="-355600" algn="ctr">
              <a:tabLst>
                <a:tab pos="355600" algn="l"/>
              </a:tabLst>
            </a:pPr>
            <a:r>
              <a:rPr lang="da-DK" sz="1600" dirty="0">
                <a:solidFill>
                  <a:srgbClr val="FF0000"/>
                </a:solidFill>
                <a:latin typeface="Calibri" pitchFamily="34" charset="0"/>
              </a:rPr>
              <a:t>Materials </a:t>
            </a:r>
            <a:r>
              <a:rPr lang="da-DK" sz="1600" dirty="0" err="1">
                <a:solidFill>
                  <a:srgbClr val="FF0000"/>
                </a:solidFill>
                <a:latin typeface="Calibri" pitchFamily="34" charset="0"/>
              </a:rPr>
              <a:t>technology</a:t>
            </a:r>
            <a:endParaRPr lang="da-DK" sz="16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8" name="Text Box 30">
            <a:extLst>
              <a:ext uri="{FF2B5EF4-FFF2-40B4-BE49-F238E27FC236}">
                <a16:creationId xmlns:a16="http://schemas.microsoft.com/office/drawing/2014/main" id="{6C6CF05A-148F-8749-A17A-6E84776A1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8052" y="1693911"/>
            <a:ext cx="2226761" cy="461665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5600" indent="-355600" algn="ctr">
              <a:tabLst>
                <a:tab pos="355600" algn="l"/>
              </a:tabLst>
            </a:pPr>
            <a:r>
              <a:rPr lang="da-DK" sz="1200" dirty="0">
                <a:solidFill>
                  <a:srgbClr val="FF0000"/>
                </a:solidFill>
                <a:latin typeface="Calibri" pitchFamily="34" charset="0"/>
              </a:rPr>
              <a:t>Industrial </a:t>
            </a:r>
            <a:r>
              <a:rPr lang="da-DK" sz="1200" dirty="0" err="1">
                <a:solidFill>
                  <a:srgbClr val="FF0000"/>
                </a:solidFill>
                <a:latin typeface="Calibri" pitchFamily="34" charset="0"/>
              </a:rPr>
              <a:t>application</a:t>
            </a:r>
            <a:r>
              <a:rPr lang="da-DK" sz="1200" dirty="0">
                <a:solidFill>
                  <a:srgbClr val="FF0000"/>
                </a:solidFill>
                <a:latin typeface="Calibri" pitchFamily="34" charset="0"/>
              </a:rPr>
              <a:t> of </a:t>
            </a:r>
            <a:r>
              <a:rPr lang="da-DK" sz="1200" dirty="0" err="1">
                <a:solidFill>
                  <a:srgbClr val="FF0000"/>
                </a:solidFill>
                <a:latin typeface="Calibri" pitchFamily="34" charset="0"/>
              </a:rPr>
              <a:t>macromolecules</a:t>
            </a:r>
            <a:endParaRPr lang="da-DK" sz="12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9" name="Text Box 30">
            <a:extLst>
              <a:ext uri="{FF2B5EF4-FFF2-40B4-BE49-F238E27FC236}">
                <a16:creationId xmlns:a16="http://schemas.microsoft.com/office/drawing/2014/main" id="{ECD6189C-78FB-1E49-967A-2CBE62C51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673" y="2643530"/>
            <a:ext cx="2154509" cy="338554"/>
          </a:xfrm>
          <a:prstGeom prst="rect">
            <a:avLst/>
          </a:prstGeom>
          <a:noFill/>
          <a:ln w="9525" algn="ctr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5600" indent="-355600" algn="ctr">
              <a:tabLst>
                <a:tab pos="355600" algn="l"/>
              </a:tabLst>
            </a:pPr>
            <a:r>
              <a:rPr lang="da-DK" sz="1600" dirty="0">
                <a:solidFill>
                  <a:srgbClr val="0070C0"/>
                </a:solidFill>
                <a:latin typeface="Calibri" pitchFamily="34" charset="0"/>
              </a:rPr>
              <a:t>Bachelorprojekt</a:t>
            </a:r>
          </a:p>
        </p:txBody>
      </p:sp>
      <p:sp>
        <p:nvSpPr>
          <p:cNvPr id="40" name="Text Box 30">
            <a:extLst>
              <a:ext uri="{FF2B5EF4-FFF2-40B4-BE49-F238E27FC236}">
                <a16:creationId xmlns:a16="http://schemas.microsoft.com/office/drawing/2014/main" id="{8D56AF0B-0A80-4943-B50F-821396D3D5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8051" y="2649167"/>
            <a:ext cx="2226761" cy="338554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5600" indent="-355600" algn="ctr">
              <a:tabLst>
                <a:tab pos="355600" algn="l"/>
              </a:tabLst>
            </a:pPr>
            <a:r>
              <a:rPr lang="da-DK" sz="1600" dirty="0">
                <a:solidFill>
                  <a:srgbClr val="FF0000"/>
                </a:solidFill>
                <a:latin typeface="Calibri" pitchFamily="34" charset="0"/>
              </a:rPr>
              <a:t>Bachelorprojekt</a:t>
            </a:r>
          </a:p>
        </p:txBody>
      </p:sp>
      <p:sp>
        <p:nvSpPr>
          <p:cNvPr id="41" name="Text Box 30">
            <a:extLst>
              <a:ext uri="{FF2B5EF4-FFF2-40B4-BE49-F238E27FC236}">
                <a16:creationId xmlns:a16="http://schemas.microsoft.com/office/drawing/2014/main" id="{59AFD25E-497D-E448-B1AE-67C75E7C96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673" y="3048256"/>
            <a:ext cx="2154509" cy="338554"/>
          </a:xfrm>
          <a:prstGeom prst="rect">
            <a:avLst/>
          </a:prstGeom>
          <a:noFill/>
          <a:ln w="9525" algn="ctr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5600" indent="-355600" algn="ctr">
              <a:tabLst>
                <a:tab pos="355600" algn="l"/>
              </a:tabLst>
            </a:pPr>
            <a:r>
              <a:rPr lang="da-DK" sz="1600" dirty="0">
                <a:solidFill>
                  <a:srgbClr val="0070C0"/>
                </a:solidFill>
                <a:latin typeface="Calibri" pitchFamily="34" charset="0"/>
              </a:rPr>
              <a:t>Kemisk syntese</a:t>
            </a:r>
          </a:p>
        </p:txBody>
      </p:sp>
      <p:sp>
        <p:nvSpPr>
          <p:cNvPr id="42" name="Text Box 23">
            <a:extLst>
              <a:ext uri="{FF2B5EF4-FFF2-40B4-BE49-F238E27FC236}">
                <a16:creationId xmlns:a16="http://schemas.microsoft.com/office/drawing/2014/main" id="{FF0829BA-C8B8-6645-B3C6-70B8056E4E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2757" y="2156048"/>
            <a:ext cx="2226762" cy="338554"/>
          </a:xfrm>
          <a:prstGeom prst="rect">
            <a:avLst/>
          </a:prstGeom>
          <a:noFill/>
          <a:ln w="9525" algn="ctr">
            <a:solidFill>
              <a:srgbClr val="339966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5600" indent="-355600" algn="ctr">
              <a:tabLst>
                <a:tab pos="355600" algn="l"/>
              </a:tabLst>
            </a:pPr>
            <a:r>
              <a:rPr lang="da-DK" sz="1600" dirty="0">
                <a:solidFill>
                  <a:srgbClr val="008000"/>
                </a:solidFill>
                <a:latin typeface="Calibri" pitchFamily="34" charset="0"/>
              </a:rPr>
              <a:t>Bachelorprojekt</a:t>
            </a:r>
            <a:endParaRPr lang="da-DK" sz="1400" dirty="0">
              <a:solidFill>
                <a:srgbClr val="008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514766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1116</Words>
  <Application>Microsoft Macintosh PowerPoint</Application>
  <PresentationFormat>Widescreen</PresentationFormat>
  <Paragraphs>294</Paragraphs>
  <Slides>28</Slides>
  <Notes>18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Montserrat Medium</vt:lpstr>
      <vt:lpstr>Wingdings</vt:lpstr>
      <vt:lpstr>Office-tema</vt:lpstr>
      <vt:lpstr>Kandidat og sidefagsdag</vt:lpstr>
      <vt:lpstr>HVEM ER VI?</vt:lpstr>
      <vt:lpstr>Forskel på gymnasiet og universitetet </vt:lpstr>
      <vt:lpstr>Første studieår  </vt:lpstr>
      <vt:lpstr>Skemaopbygning</vt:lpstr>
      <vt:lpstr>Kemi</vt:lpstr>
      <vt:lpstr>Adgangskrav KEMI</vt:lpstr>
      <vt:lpstr>Hvad er Kemi? </vt:lpstr>
      <vt:lpstr>PowerPoint-præsentation</vt:lpstr>
      <vt:lpstr>Kemiteknologi – projektforslag  </vt:lpstr>
      <vt:lpstr>kemiteknologi - jobmuligheder </vt:lpstr>
      <vt:lpstr>PowerPoint-præsentation</vt:lpstr>
      <vt:lpstr>PowerPoint-præsentation</vt:lpstr>
      <vt:lpstr>PowerPoint-præsentation</vt:lpstr>
      <vt:lpstr>PowerPoint-præsentation</vt:lpstr>
      <vt:lpstr>kemiteknologi - jobmuligheder </vt:lpstr>
      <vt:lpstr>Adgangskrav Biologi</vt:lpstr>
      <vt:lpstr>Hvad er BIOLOGI på aau? </vt:lpstr>
      <vt:lpstr>Ser man meget på dyr? </vt:lpstr>
      <vt:lpstr>Biologi</vt:lpstr>
      <vt:lpstr>Biologi – projektforslag  </vt:lpstr>
      <vt:lpstr>Biologi - jobmuligheder 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Spørgsmål?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Kemi og Kemiteknologi</dc:title>
  <dc:creator>Frederikke Paulsen</dc:creator>
  <cp:lastModifiedBy>Frederikke Paulsen</cp:lastModifiedBy>
  <cp:revision>12</cp:revision>
  <dcterms:created xsi:type="dcterms:W3CDTF">2021-01-13T09:55:33Z</dcterms:created>
  <dcterms:modified xsi:type="dcterms:W3CDTF">2021-01-13T19:33:36Z</dcterms:modified>
</cp:coreProperties>
</file>